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082" r:id="rId4"/>
    <p:sldMasterId id="2147484046" r:id="rId5"/>
    <p:sldMasterId id="2147484150" r:id="rId6"/>
  </p:sldMasterIdLst>
  <p:notesMasterIdLst>
    <p:notesMasterId r:id="rId23"/>
  </p:notesMasterIdLst>
  <p:handoutMasterIdLst>
    <p:handoutMasterId r:id="rId24"/>
  </p:handoutMasterIdLst>
  <p:sldIdLst>
    <p:sldId id="778" r:id="rId7"/>
    <p:sldId id="783" r:id="rId8"/>
    <p:sldId id="784" r:id="rId9"/>
    <p:sldId id="782" r:id="rId10"/>
    <p:sldId id="785" r:id="rId11"/>
    <p:sldId id="786" r:id="rId12"/>
    <p:sldId id="787" r:id="rId13"/>
    <p:sldId id="788" r:id="rId14"/>
    <p:sldId id="789" r:id="rId15"/>
    <p:sldId id="790" r:id="rId16"/>
    <p:sldId id="779" r:id="rId17"/>
    <p:sldId id="796" r:id="rId18"/>
    <p:sldId id="797" r:id="rId19"/>
    <p:sldId id="798" r:id="rId20"/>
    <p:sldId id="808" r:id="rId21"/>
    <p:sldId id="806" r:id="rId22"/>
  </p:sldIdLst>
  <p:sldSz cx="12188825" cy="6858000"/>
  <p:notesSz cx="6858000" cy="91440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42">
          <p15:clr>
            <a:srgbClr val="A4A3A4"/>
          </p15:clr>
        </p15:guide>
        <p15:guide id="2" orient="horz" pos="4176">
          <p15:clr>
            <a:srgbClr val="A4A3A4"/>
          </p15:clr>
        </p15:guide>
        <p15:guide id="3" orient="horz" pos="912">
          <p15:clr>
            <a:srgbClr val="A4A3A4"/>
          </p15:clr>
        </p15:guide>
        <p15:guide id="4" orient="horz" pos="1197">
          <p15:clr>
            <a:srgbClr val="A4A3A4"/>
          </p15:clr>
        </p15:guide>
        <p15:guide id="5" orient="horz" pos="1957">
          <p15:clr>
            <a:srgbClr val="A4A3A4"/>
          </p15:clr>
        </p15:guide>
        <p15:guide id="6" orient="horz" pos="2723">
          <p15:clr>
            <a:srgbClr val="A4A3A4"/>
          </p15:clr>
        </p15:guide>
        <p15:guide id="7" orient="horz" pos="2159">
          <p15:clr>
            <a:srgbClr val="A4A3A4"/>
          </p15:clr>
        </p15:guide>
        <p15:guide id="8" orient="horz" pos="3869">
          <p15:clr>
            <a:srgbClr val="A4A3A4"/>
          </p15:clr>
        </p15:guide>
        <p15:guide id="9" orient="horz" pos="3572">
          <p15:clr>
            <a:srgbClr val="A4A3A4"/>
          </p15:clr>
        </p15:guide>
        <p15:guide id="10" pos="128">
          <p15:clr>
            <a:srgbClr val="A4A3A4"/>
          </p15:clr>
        </p15:guide>
        <p15:guide id="11" pos="1767">
          <p15:clr>
            <a:srgbClr val="A4A3A4"/>
          </p15:clr>
        </p15:guide>
        <p15:guide id="12" pos="7548">
          <p15:clr>
            <a:srgbClr val="A4A3A4"/>
          </p15:clr>
        </p15:guide>
        <p15:guide id="13" pos="328">
          <p15:clr>
            <a:srgbClr val="A4A3A4"/>
          </p15:clr>
        </p15:guide>
        <p15:guide id="14" pos="7353">
          <p15:clr>
            <a:srgbClr val="A4A3A4"/>
          </p15:clr>
        </p15:guide>
        <p15:guide id="15" pos="613">
          <p15:clr>
            <a:srgbClr val="A4A3A4"/>
          </p15:clr>
        </p15:guide>
        <p15:guide id="16" pos="7062">
          <p15:clr>
            <a:srgbClr val="A4A3A4"/>
          </p15:clr>
        </p15:guide>
        <p15:guide id="17" pos="3837">
          <p15:clr>
            <a:srgbClr val="A4A3A4"/>
          </p15:clr>
        </p15:guide>
        <p15:guide id="18" pos="2216">
          <p15:clr>
            <a:srgbClr val="A4A3A4"/>
          </p15:clr>
        </p15:guide>
        <p15:guide id="19" pos="377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2C6"/>
    <a:srgbClr val="2D82FF"/>
    <a:srgbClr val="0088EE"/>
    <a:srgbClr val="0042AC"/>
    <a:srgbClr val="D2D2D2"/>
    <a:srgbClr val="969696"/>
    <a:srgbClr val="505050"/>
    <a:srgbClr val="00188F"/>
    <a:srgbClr val="EB3C00"/>
    <a:srgbClr val="68217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413" autoAdjust="0"/>
    <p:restoredTop sz="86455" autoAdjust="0"/>
  </p:normalViewPr>
  <p:slideViewPr>
    <p:cSldViewPr snapToGrid="0">
      <p:cViewPr varScale="1">
        <p:scale>
          <a:sx n="69" d="100"/>
          <a:sy n="69" d="100"/>
        </p:scale>
        <p:origin x="762" y="60"/>
      </p:cViewPr>
      <p:guideLst>
        <p:guide orient="horz" pos="142"/>
        <p:guide orient="horz" pos="4176"/>
        <p:guide orient="horz" pos="912"/>
        <p:guide orient="horz" pos="1197"/>
        <p:guide orient="horz" pos="1957"/>
        <p:guide orient="horz" pos="2723"/>
        <p:guide orient="horz" pos="2159"/>
        <p:guide orient="horz" pos="3869"/>
        <p:guide orient="horz" pos="3572"/>
        <p:guide pos="128"/>
        <p:guide pos="1767"/>
        <p:guide pos="7548"/>
        <p:guide pos="328"/>
        <p:guide pos="7353"/>
        <p:guide pos="613"/>
        <p:guide pos="7062"/>
        <p:guide pos="3837"/>
        <p:guide pos="2216"/>
        <p:guide pos="3771"/>
      </p:guideLst>
    </p:cSldViewPr>
  </p:slideViewPr>
  <p:outlineViewPr>
    <p:cViewPr>
      <p:scale>
        <a:sx n="33" d="100"/>
        <a:sy n="33" d="100"/>
      </p:scale>
      <p:origin x="0" y="-8669"/>
    </p:cViewPr>
  </p:outlineViewPr>
  <p:notesTextViewPr>
    <p:cViewPr>
      <p:scale>
        <a:sx n="100" d="100"/>
        <a:sy n="100" d="100"/>
      </p:scale>
      <p:origin x="0" y="0"/>
    </p:cViewPr>
  </p:notesTextViewPr>
  <p:sorterViewPr>
    <p:cViewPr varScale="1">
      <p:scale>
        <a:sx n="1" d="1"/>
        <a:sy n="1" d="1"/>
      </p:scale>
      <p:origin x="0" y="0"/>
    </p:cViewPr>
  </p:sorterViewPr>
  <p:notesViewPr>
    <p:cSldViewPr snapToGrid="0" showGuides="1">
      <p:cViewPr varScale="1">
        <p:scale>
          <a:sx n="82" d="100"/>
          <a:sy n="82" d="100"/>
        </p:scale>
        <p:origin x="-3132"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5.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handoutMaster" Target="handoutMasters/handoutMaster1.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4.xml"/><Relationship Id="rId19" Type="http://schemas.openxmlformats.org/officeDocument/2006/relationships/slide" Target="slides/slide13.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smtClean="0"/>
              <a:t>Microsoft Office</a:t>
            </a:r>
            <a:endParaRPr lang="en-US" dirty="0"/>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E219B1A-AE41-483B-A766-69B9363DDA6A}" type="datetimeFigureOut">
              <a:rPr lang="en-US" smtClean="0"/>
              <a:t>1/14/2015</a:t>
            </a:fld>
            <a:endParaRPr lang="en-US"/>
          </a:p>
        </p:txBody>
      </p:sp>
      <p:sp>
        <p:nvSpPr>
          <p:cNvPr id="8" name="Footer Placeholder 7"/>
          <p:cNvSpPr>
            <a:spLocks noGrp="1"/>
          </p:cNvSpPr>
          <p:nvPr>
            <p:ph type="ftr" sz="quarter" idx="2"/>
          </p:nvPr>
        </p:nvSpPr>
        <p:spPr>
          <a:xfrm>
            <a:off x="0" y="8685212"/>
            <a:ext cx="5795010" cy="366191"/>
          </a:xfrm>
          <a:prstGeom prst="rect">
            <a:avLst/>
          </a:prstGeom>
        </p:spPr>
        <p:txBody>
          <a:bodyPr vert="horz" lIns="0" tIns="45720" rIns="91440" bIns="45720" rtlCol="0" anchor="b"/>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Microsoft, and Microsoft cannot guarantee the accuracy of any information provided after the date of this presentation.  MICROSOFT MAKES NO WARRANTIES, EXPRESS, IMPLIED OR STATUTORY, AS TO THE INFORMATION IN THIS PRESENTATION</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t>‹#›</a:t>
            </a:fld>
            <a:endParaRPr lang="en-US"/>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Slide Image Placeholder 8"/>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51B1278-D92B-4AF3-A9C1-71DD298190CE}" type="datetimeFigureOut">
              <a:rPr lang="en-US" smtClean="0"/>
              <a:t>1/14/2015</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vl1pPr>
          </a:lstStyle>
          <a:p>
            <a:fld id="{B4008EB6-D09E-4580-8CD6-DDB14511944F}" type="slidenum">
              <a:rPr lang="en-US" smtClean="0"/>
              <a:t>‹#›</a:t>
            </a:fld>
            <a:endParaRPr lang="en-US" dirty="0"/>
          </a:p>
        </p:txBody>
      </p:sp>
      <p:sp>
        <p:nvSpPr>
          <p:cNvPr id="14"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smtClean="0"/>
              <a:t>Microsoft Office</a:t>
            </a:r>
            <a:endParaRPr lang="en-US" dirty="0"/>
          </a:p>
        </p:txBody>
      </p:sp>
      <p:sp>
        <p:nvSpPr>
          <p:cNvPr id="15" name="Footer Placeholder 7"/>
          <p:cNvSpPr>
            <a:spLocks noGrp="1"/>
          </p:cNvSpPr>
          <p:nvPr>
            <p:ph type="ftr" sz="quarter" idx="4"/>
          </p:nvPr>
        </p:nvSpPr>
        <p:spPr>
          <a:xfrm>
            <a:off x="0" y="8685212"/>
            <a:ext cx="5795010" cy="366191"/>
          </a:xfrm>
          <a:prstGeom prst="rect">
            <a:avLst/>
          </a:prstGeom>
        </p:spPr>
        <p:txBody>
          <a:bodyPr vert="horz" lIns="0" tIns="45720" rIns="91440" bIns="45720" rtlCol="0" anchor="b"/>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Microsoft, and Microsoft cannot guarantee the accuracy of any information provided after the date of this presentation.  MICROSOFT MAKES NO WARRANTIES, EXPRESS, IMPLIED OR STATUTORY, AS TO THE INFORMATION IN THIS PRESENTATION</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3" rtl="0" eaLnBrk="1" latinLnBrk="0" hangingPunct="1">
      <a:lnSpc>
        <a:spcPct val="90000"/>
      </a:lnSpc>
      <a:spcAft>
        <a:spcPts val="333"/>
      </a:spcAft>
      <a:defRPr sz="900" kern="1200">
        <a:solidFill>
          <a:schemeClr val="tx1"/>
        </a:solidFill>
        <a:latin typeface="Segoe UI Light"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Prior to the release of the Office 365 APIs, device apps had to prompt users for credentials for</a:t>
            </a:r>
            <a:r>
              <a:rPr lang="en-US" baseline="0" dirty="0" smtClean="0"/>
              <a:t> the service, and in some cases the location of the resources. </a:t>
            </a:r>
          </a:p>
          <a:p>
            <a:r>
              <a:rPr lang="en-US" baseline="0" dirty="0" smtClean="0"/>
              <a:t>Storing credentials is very risky, and a worst practice.</a:t>
            </a:r>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1/14/2015</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2</a:t>
            </a:fld>
            <a:endParaRPr lang="en-US" dirty="0">
              <a:solidFill>
                <a:prstClr val="black"/>
              </a:solidFill>
            </a:endParaRPr>
          </a:p>
        </p:txBody>
      </p:sp>
    </p:spTree>
    <p:extLst>
      <p:ext uri="{BB962C8B-B14F-4D97-AF65-F5344CB8AC3E}">
        <p14:creationId xmlns:p14="http://schemas.microsoft.com/office/powerpoint/2010/main" val="31229285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solidFill>
                  <a:prstClr val="black"/>
                </a:solidFill>
              </a:rPr>
              <a:pPr/>
              <a:t>1/14/2015</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15</a:t>
            </a:fld>
            <a:endParaRPr lang="en-US" dirty="0">
              <a:solidFill>
                <a:prstClr val="black"/>
              </a:solidFill>
            </a:endParaRPr>
          </a:p>
        </p:txBody>
      </p:sp>
      <p:sp>
        <p:nvSpPr>
          <p:cNvPr id="7" name="Header Placeholder 6"/>
          <p:cNvSpPr>
            <a:spLocks noGrp="1"/>
          </p:cNvSpPr>
          <p:nvPr>
            <p:ph type="hdr" sz="quarter" idx="13"/>
          </p:nvPr>
        </p:nvSpPr>
        <p:spPr/>
        <p:txBody>
          <a:bodyPr/>
          <a:lstStyle/>
          <a:p>
            <a:r>
              <a:rPr lang="en-US" smtClean="0">
                <a:solidFill>
                  <a:prstClr val="black"/>
                </a:solidFill>
              </a:rPr>
              <a:t>Build 2014</a:t>
            </a:r>
            <a:endParaRPr lang="en-US" dirty="0">
              <a:solidFill>
                <a:prstClr val="black"/>
              </a:solidFill>
            </a:endParaRPr>
          </a:p>
        </p:txBody>
      </p:sp>
    </p:spTree>
    <p:extLst>
      <p:ext uri="{BB962C8B-B14F-4D97-AF65-F5344CB8AC3E}">
        <p14:creationId xmlns:p14="http://schemas.microsoft.com/office/powerpoint/2010/main" val="17080957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p>
        </p:txBody>
      </p:sp>
      <p:sp>
        <p:nvSpPr>
          <p:cNvPr id="5" name="Footer Placeholder 4"/>
          <p:cNvSpPr>
            <a:spLocks noGrp="1"/>
          </p:cNvSpPr>
          <p:nvPr>
            <p:ph type="ftr" sz="quarter" idx="11"/>
          </p:nvPr>
        </p:nvSpPr>
        <p:spPr>
          <a:xfrm>
            <a:off x="0" y="8686800"/>
            <a:ext cx="5920740" cy="355964"/>
          </a:xfrm>
          <a:prstGeom prst="rect">
            <a:avLst/>
          </a:prstGeom>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0BB6559B-C68D-49B4-97AE-9BB74C417927}" type="datetime1">
              <a:rPr lang="en-US" smtClean="0"/>
              <a:t>1/14/2015</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t>16</a:t>
            </a:fld>
            <a:endParaRPr lang="en-US" dirty="0"/>
          </a:p>
        </p:txBody>
      </p:sp>
    </p:spTree>
    <p:extLst>
      <p:ext uri="{BB962C8B-B14F-4D97-AF65-F5344CB8AC3E}">
        <p14:creationId xmlns:p14="http://schemas.microsoft.com/office/powerpoint/2010/main" val="12771902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the</a:t>
            </a:r>
            <a:r>
              <a:rPr lang="en-US" baseline="0" dirty="0" smtClean="0"/>
              <a:t> Office 365 APIs, which leverage the Azure AD </a:t>
            </a:r>
            <a:r>
              <a:rPr lang="en-US" baseline="0" dirty="0" err="1" smtClean="0"/>
              <a:t>Oauth</a:t>
            </a:r>
            <a:r>
              <a:rPr lang="en-US" baseline="0" dirty="0" smtClean="0"/>
              <a:t> service, device apps no longer need to store user credentials.</a:t>
            </a:r>
          </a:p>
          <a:p>
            <a:r>
              <a:rPr lang="en-US" baseline="0" dirty="0" smtClean="0"/>
              <a:t>Azure AD has implemented a “Common Consent” dialog, providing a consistent interface for permission grants.</a:t>
            </a:r>
          </a:p>
          <a:p>
            <a:r>
              <a:rPr lang="en-US" baseline="0" dirty="0" smtClean="0"/>
              <a:t>Typically, </a:t>
            </a:r>
            <a:r>
              <a:rPr lang="en-US" baseline="0" dirty="0" err="1" smtClean="0"/>
              <a:t>OAuth</a:t>
            </a:r>
            <a:r>
              <a:rPr lang="en-US" baseline="0" dirty="0" smtClean="0"/>
              <a:t> is used to access a single resource. Common Consent is unique in that it can provide a token to Exchange Mail/Calendar/Contacts as well as SharePoint lists and files in OneDrive .</a:t>
            </a:r>
            <a:endParaRPr lang="en-US" dirty="0"/>
          </a:p>
        </p:txBody>
      </p:sp>
      <p:sp>
        <p:nvSpPr>
          <p:cNvPr id="4" name="Date Placeholder 3"/>
          <p:cNvSpPr>
            <a:spLocks noGrp="1"/>
          </p:cNvSpPr>
          <p:nvPr>
            <p:ph type="dt" idx="10"/>
          </p:nvPr>
        </p:nvSpPr>
        <p:spPr/>
        <p:txBody>
          <a:bodyPr/>
          <a:lstStyle/>
          <a:p>
            <a:fld id="{0056F32C-2241-48E6-8388-F77F68CEAFB8}" type="datetime1">
              <a:rPr lang="en-US" smtClean="0"/>
              <a:t>1/14/2015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3</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9347881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9D411708-D367-4C5A-9983-F6101344A5A8}" type="datetime1">
              <a:rPr lang="en-US" smtClean="0"/>
              <a:t>1/14/2015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4</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1051021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This slide has animations **</a:t>
            </a:r>
          </a:p>
          <a:p>
            <a:endParaRPr lang="en-US" dirty="0" smtClean="0"/>
          </a:p>
          <a:p>
            <a:r>
              <a:rPr lang="en-US" dirty="0" smtClean="0"/>
              <a:t>To facilitate the issuance of tokens</a:t>
            </a:r>
            <a:r>
              <a:rPr lang="en-US" baseline="0" dirty="0" smtClean="0"/>
              <a:t> for multiple resources, a different approach is required.</a:t>
            </a:r>
          </a:p>
          <a:p>
            <a:endParaRPr lang="en-US" baseline="0" dirty="0" smtClean="0"/>
          </a:p>
          <a:p>
            <a:r>
              <a:rPr lang="en-US" baseline="0" dirty="0" smtClean="0"/>
              <a:t>Instead of requesting an access token from the Authorization Endpoint, an authorization code is requested. The Resource Id for which a token is desired in included in the call to the Authorization Endpoint. The Authorization Endpoint will ensure the user is logged in, and will present the Common Consent dialog that lists the permissions requested by the application.</a:t>
            </a:r>
          </a:p>
          <a:p>
            <a:endParaRPr lang="en-US" baseline="0" dirty="0" smtClean="0"/>
          </a:p>
          <a:p>
            <a:r>
              <a:rPr lang="en-US" baseline="0" dirty="0" smtClean="0"/>
              <a:t>The authorization code is redeemed at the new Token Endpoint, which returns an access token and a refresh token. The token is issued for the resource identified in the authorization code request.</a:t>
            </a:r>
          </a:p>
          <a:p>
            <a:endParaRPr lang="en-US" baseline="0" dirty="0" smtClean="0"/>
          </a:p>
          <a:p>
            <a:r>
              <a:rPr lang="en-US" baseline="0" dirty="0" smtClean="0"/>
              <a:t>The access token is used to access the resource. The access token represents the user’s permissions to the resource. The application permission is granted during common consent.</a:t>
            </a:r>
            <a:endParaRPr lang="en-US" dirty="0"/>
          </a:p>
        </p:txBody>
      </p:sp>
      <p:sp>
        <p:nvSpPr>
          <p:cNvPr id="4" name="Date Placeholder 3"/>
          <p:cNvSpPr>
            <a:spLocks noGrp="1"/>
          </p:cNvSpPr>
          <p:nvPr>
            <p:ph type="dt" idx="10"/>
          </p:nvPr>
        </p:nvSpPr>
        <p:spPr/>
        <p:txBody>
          <a:bodyPr/>
          <a:lstStyle/>
          <a:p>
            <a:fld id="{CB5694A4-E5F5-4266-9443-10864A972286}" type="datetime1">
              <a:rPr lang="en-US" smtClean="0"/>
              <a:t>1/14/2015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5</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0730857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28466436-88AF-4870-B75D-13004CB17BEF}" type="datetime1">
              <a:rPr lang="en-US" smtClean="0"/>
              <a:t>1/14/2015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6</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0946090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Although an Azure AD is included with Office 365, accessing it via the Azure Management Portal requires a “sign-up.” However, there are no charges from Azure for using AD. (Charges will occur if other services are used.)</a:t>
            </a:r>
            <a:endParaRPr lang="en-US" dirty="0"/>
          </a:p>
        </p:txBody>
      </p:sp>
      <p:sp>
        <p:nvSpPr>
          <p:cNvPr id="4" name="Date Placeholder 3"/>
          <p:cNvSpPr>
            <a:spLocks noGrp="1"/>
          </p:cNvSpPr>
          <p:nvPr>
            <p:ph type="dt" idx="10"/>
          </p:nvPr>
        </p:nvSpPr>
        <p:spPr/>
        <p:txBody>
          <a:bodyPr/>
          <a:lstStyle/>
          <a:p>
            <a:fld id="{4883B839-3E2D-461F-9C7C-0ECB651581FB}" type="datetime1">
              <a:rPr lang="en-US" smtClean="0"/>
              <a:t>1/14/2015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7</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9182952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a:t>
            </a:r>
            <a:r>
              <a:rPr lang="en-US" baseline="0" dirty="0" smtClean="0"/>
              <a:t> snippet from Module 3653-4, notice the </a:t>
            </a:r>
            <a:r>
              <a:rPr lang="en-US" dirty="0" smtClean="0"/>
              <a:t>Client ID and Client Secret are used to create a credential object.</a:t>
            </a:r>
            <a:endParaRPr lang="en-US" dirty="0"/>
          </a:p>
        </p:txBody>
      </p:sp>
      <p:sp>
        <p:nvSpPr>
          <p:cNvPr id="4" name="Date Placeholder 3"/>
          <p:cNvSpPr>
            <a:spLocks noGrp="1"/>
          </p:cNvSpPr>
          <p:nvPr>
            <p:ph type="dt" idx="10"/>
          </p:nvPr>
        </p:nvSpPr>
        <p:spPr/>
        <p:txBody>
          <a:bodyPr/>
          <a:lstStyle/>
          <a:p>
            <a:fld id="{9B6FC0A4-BFAA-4D5E-985B-0D17E8A86BD3}" type="datetime1">
              <a:rPr lang="en-US" smtClean="0"/>
              <a:t>1/14/2015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10</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3448289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6B8BF90D-BD61-43D7-93E0-6CBEC8B2313A}" type="datetime1">
              <a:rPr lang="en-US" smtClean="0"/>
              <a:t>1/14/2015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11</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9846418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B724C4EE-F663-444A-A194-1DBD96517A32}" type="datetime1">
              <a:rPr lang="en-US" smtClean="0"/>
              <a:t>1/14/2015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13</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988050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p:spPr>
        <p:txBody>
          <a:bodyPr anchor="b" anchorCtr="0"/>
          <a:lstStyle>
            <a:lvl1pPr>
              <a:defRPr sz="7200" spc="-150"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15004" y="4873973"/>
            <a:ext cx="4362138" cy="2046779"/>
          </a:xfrm>
          <a:prstGeom prst="rect">
            <a:avLst/>
          </a:prstGeom>
        </p:spPr>
      </p:pic>
    </p:spTree>
    <p:extLst>
      <p:ext uri="{BB962C8B-B14F-4D97-AF65-F5344CB8AC3E}">
        <p14:creationId xmlns:p14="http://schemas.microsoft.com/office/powerpoint/2010/main" val="7715949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0"/>
            <a:ext cx="5433533" cy="1661993"/>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967211698"/>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857246188"/>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323755958"/>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5"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0"/>
            <a:ext cx="5232401"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235027995"/>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0"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692672228"/>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5967413" y="0"/>
            <a:ext cx="6221411"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795969827"/>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0" y="857250"/>
            <a:ext cx="12188825" cy="51244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20700" y="1358053"/>
            <a:ext cx="11152188" cy="2863073"/>
          </a:xfrm>
          <a:prstGeom prst="rect">
            <a:avLst/>
          </a:prstGeom>
        </p:spPr>
        <p:txBody>
          <a:bodyPr>
            <a:normAutofit/>
          </a:bodyPr>
          <a:lstStyle>
            <a:lvl1pPr marL="0" indent="0">
              <a:lnSpc>
                <a:spcPct val="90000"/>
              </a:lnSpc>
              <a:buNone/>
              <a:defRPr sz="64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
        <p:nvSpPr>
          <p:cNvPr id="11" name="Content Placeholder 4"/>
          <p:cNvSpPr>
            <a:spLocks noGrp="1"/>
          </p:cNvSpPr>
          <p:nvPr>
            <p:ph sz="quarter" idx="13"/>
          </p:nvPr>
        </p:nvSpPr>
        <p:spPr>
          <a:xfrm>
            <a:off x="520700" y="4343400"/>
            <a:ext cx="11152188" cy="470747"/>
          </a:xfrm>
          <a:prstGeom prst="rect">
            <a:avLst/>
          </a:prstGeom>
        </p:spPr>
        <p:txBody>
          <a:bodyPr>
            <a:normAutofit/>
          </a:bodyPr>
          <a:lstStyle>
            <a:lvl1pPr marL="0" indent="0">
              <a:lnSpc>
                <a:spcPct val="90000"/>
              </a:lnSpc>
              <a:buNone/>
              <a:defRPr sz="36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smtClean="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54261548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smtClean="0"/>
              <a:t>Slide for Developer Code</a:t>
            </a:r>
            <a:endParaRPr lang="en-US" dirty="0"/>
          </a:p>
        </p:txBody>
      </p:sp>
      <p:sp>
        <p:nvSpPr>
          <p:cNvPr id="3" name="Rectangle 2"/>
          <p:cNvSpPr/>
          <p:nvPr userDrawn="1"/>
        </p:nvSpPr>
        <p:spPr bwMode="hidden">
          <a:xfrm>
            <a:off x="0" y="1155940"/>
            <a:ext cx="12188825"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318" y="1447800"/>
            <a:ext cx="11152188" cy="1988237"/>
          </a:xfrm>
        </p:spPr>
        <p:txBody>
          <a:bodyPr/>
          <a:lstStyle>
            <a:lvl1pPr marL="0" indent="0">
              <a:lnSpc>
                <a:spcPct val="95000"/>
              </a:lnSpc>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p:spPr>
        <p:txBody>
          <a:bodyPr anchor="b" anchorCtr="0"/>
          <a:lstStyle>
            <a:lvl1pPr>
              <a:defRPr sz="8800" spc="-300"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065750825"/>
      </p:ext>
    </p:extLst>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0"/>
            <a:ext cx="11152188"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2" y="1447799"/>
            <a:ext cx="11149013"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3530996961"/>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6" y="2980724"/>
            <a:ext cx="7169534" cy="896552"/>
          </a:xfrm>
        </p:spPr>
        <p:txBody>
          <a:bodyPr vert="horz" wrap="square" lIns="182880" tIns="146304" rIns="182880" bIns="146304" rtlCol="0" anchor="ctr">
            <a:noAutofit/>
          </a:bodyPr>
          <a:lstStyle>
            <a:lvl1pPr marL="0" indent="0">
              <a:buFont typeface="Arial" panose="020B0604020202020204" pitchFamily="34" charset="0"/>
              <a:buNone/>
              <a:defRPr lang="en-US" sz="3528" kern="1200" dirty="0" smtClean="0">
                <a:gradFill>
                  <a:gsLst>
                    <a:gs pos="1299">
                      <a:schemeClr val="tx1"/>
                    </a:gs>
                    <a:gs pos="100000">
                      <a:schemeClr val="tx1"/>
                    </a:gs>
                  </a:gsLst>
                  <a:lin ang="5400000" scaled="0"/>
                </a:gradFill>
                <a:latin typeface="+mj-lt"/>
                <a:ea typeface="+mn-ea"/>
                <a:cs typeface="+mn-cs"/>
              </a:defRPr>
            </a:lvl1pPr>
          </a:lstStyle>
          <a:p>
            <a:pPr marL="0" lvl="0" indent="0" algn="l" defTabSz="895974"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69169" y="1505896"/>
            <a:ext cx="3853623"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3624047886"/>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Blank Slide Orange">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91019150"/>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ivider Slide Orang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2742735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ivider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12596783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ivider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58707608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ivider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1677948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unchy Slide Orang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998230128"/>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Punchy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74874795"/>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unchy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1071124730"/>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600" kern="1200" spc="-70" baseline="0" dirty="0">
                <a:gradFill>
                  <a:gsLst>
                    <a:gs pos="2083">
                      <a:schemeClr val="bg2"/>
                    </a:gs>
                    <a:gs pos="99000">
                      <a:schemeClr val="bg2"/>
                    </a:gs>
                  </a:gsLst>
                  <a:lin ang="5400000" scaled="0"/>
                </a:gra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138" y="2739678"/>
            <a:ext cx="10245725"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138" y="1447800"/>
            <a:ext cx="10237787" cy="914096"/>
          </a:xfrm>
        </p:spPr>
        <p:txBody>
          <a:bodyPr wrap="square" anchor="b">
            <a:noAutofit/>
          </a:bodyPr>
          <a:lstStyle>
            <a:lvl1pPr marL="0" indent="0">
              <a:buNone/>
              <a:defRPr sz="6600" spc="-150"/>
            </a:lvl1pPr>
          </a:lstStyle>
          <a:p>
            <a:pPr lvl="0"/>
            <a:r>
              <a:rPr lang="en-US" smtClean="0"/>
              <a:t>Click to edit Master text styles</a:t>
            </a:r>
          </a:p>
        </p:txBody>
      </p:sp>
    </p:spTree>
    <p:extLst>
      <p:ext uri="{BB962C8B-B14F-4D97-AF65-F5344CB8AC3E}">
        <p14:creationId xmlns:p14="http://schemas.microsoft.com/office/powerpoint/2010/main" val="26015579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Punchy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609594423"/>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nk Slide Orange">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6880358"/>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 Slide Green">
    <p:bg>
      <p:bgPr>
        <a:solidFill>
          <a:srgbClr val="00723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2985372"/>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Slide Blue">
    <p:bg>
      <p:bgPr>
        <a:solidFill>
          <a:srgbClr val="00188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9567518"/>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Slide Purple">
    <p:bg>
      <p:bgPr>
        <a:solidFill>
          <a:srgbClr val="68217A"/>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40010790"/>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9170" y="289511"/>
            <a:ext cx="11652805" cy="899665"/>
          </a:xfrm>
          <a:prstGeom prst="rect">
            <a:avLst/>
          </a:prstGeom>
        </p:spPr>
        <p:txBody>
          <a:bodyPr/>
          <a:lstStyle/>
          <a:p>
            <a:r>
              <a:rPr lang="en-US" smtClean="0"/>
              <a:t>Click to edit Master title style</a:t>
            </a:r>
            <a:endParaRPr lang="en-US"/>
          </a:p>
        </p:txBody>
      </p:sp>
      <p:sp>
        <p:nvSpPr>
          <p:cNvPr id="3" name="TextBox 7"/>
          <p:cNvSpPr txBox="1"/>
          <p:nvPr userDrawn="1"/>
        </p:nvSpPr>
        <p:spPr bwMode="white">
          <a:xfrm>
            <a:off x="4243041"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smtClean="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3606568875"/>
      </p:ext>
    </p:extLst>
  </p:cSld>
  <p:clrMapOvr>
    <a:masterClrMapping/>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380"/>
            <a:ext cx="12188825" cy="6856620"/>
          </a:xfrm>
          <a:prstGeom prst="rect">
            <a:avLst/>
          </a:prstGeom>
        </p:spPr>
      </p:pic>
      <p:pic>
        <p:nvPicPr>
          <p:cNvPr id="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62149" y="474237"/>
            <a:ext cx="1775047" cy="380393"/>
          </a:xfrm>
          <a:prstGeom prst="rect">
            <a:avLst/>
          </a:prstGeom>
        </p:spPr>
      </p:pic>
    </p:spTree>
    <p:extLst>
      <p:ext uri="{BB962C8B-B14F-4D97-AF65-F5344CB8AC3E}">
        <p14:creationId xmlns:p14="http://schemas.microsoft.com/office/powerpoint/2010/main" val="3739393734"/>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Slide Photo Layout">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937" r="3431" b="2608"/>
          <a:stretch/>
        </p:blipFill>
        <p:spPr>
          <a:xfrm>
            <a:off x="2" y="-7783"/>
            <a:ext cx="12218386" cy="6873565"/>
          </a:xfrm>
          <a:prstGeom prst="rect">
            <a:avLst/>
          </a:prstGeom>
        </p:spPr>
      </p:pic>
      <p:sp>
        <p:nvSpPr>
          <p:cNvPr id="19" name="Dark gradation top"/>
          <p:cNvSpPr/>
          <p:nvPr userDrawn="1"/>
        </p:nvSpPr>
        <p:spPr bwMode="gray">
          <a:xfrm>
            <a:off x="1" y="-7783"/>
            <a:ext cx="12103070" cy="6568608"/>
          </a:xfrm>
          <a:prstGeom prst="rect">
            <a:avLst/>
          </a:prstGeom>
          <a:gradFill flip="none" rotWithShape="1">
            <a:gsLst>
              <a:gs pos="0">
                <a:srgbClr val="000000">
                  <a:alpha val="7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14" y="539681"/>
            <a:ext cx="5901482" cy="2062069"/>
          </a:xfrm>
          <a:noFill/>
        </p:spPr>
        <p:txBody>
          <a:bodyPr vert="horz" wrap="square" lIns="146304" tIns="91440" rIns="146304" bIns="91440" rtlCol="0" anchor="t" anchorCtr="0">
            <a:noAutofit/>
          </a:bodyPr>
          <a:lstStyle>
            <a:lvl1pPr>
              <a:defRPr lang="en-US" sz="5880" spc="-98" baseline="0" dirty="0">
                <a:solidFill>
                  <a:schemeClr val="tx1"/>
                </a:solidFill>
              </a:defRPr>
            </a:lvl1pPr>
          </a:lstStyle>
          <a:p>
            <a:pPr lvl="0"/>
            <a:r>
              <a:rPr lang="en-US" dirty="0" smtClean="0"/>
              <a:t>Presentation title</a:t>
            </a:r>
            <a:endParaRPr lang="en-US" dirty="0"/>
          </a:p>
        </p:txBody>
      </p:sp>
      <p:pic>
        <p:nvPicPr>
          <p:cNvPr id="11"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205" y="6061767"/>
            <a:ext cx="1522008" cy="326167"/>
          </a:xfrm>
          <a:prstGeom prst="rect">
            <a:avLst/>
          </a:prstGeom>
        </p:spPr>
      </p:pic>
    </p:spTree>
    <p:extLst>
      <p:ext uri="{BB962C8B-B14F-4D97-AF65-F5344CB8AC3E}">
        <p14:creationId xmlns:p14="http://schemas.microsoft.com/office/powerpoint/2010/main" val="30700660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4" y="3877272"/>
            <a:ext cx="6271784" cy="1794661"/>
          </a:xfrm>
          <a:noFill/>
        </p:spPr>
        <p:txBody>
          <a:bodyPr lIns="146304" tIns="109728" rIns="146304" bIns="109728">
            <a:noAutofit/>
          </a:bodyPr>
          <a:lstStyle>
            <a:lvl1pPr marL="0" indent="0">
              <a:spcBef>
                <a:spcPts val="0"/>
              </a:spcBef>
              <a:buNone/>
              <a:defRPr sz="3528" spc="0" baseline="0">
                <a:solidFill>
                  <a:schemeClr val="bg1">
                    <a:lumMod val="75000"/>
                  </a:schemeClr>
                </a:solidFill>
                <a:latin typeface="+mj-lt"/>
              </a:defRPr>
            </a:lvl1pPr>
          </a:lstStyle>
          <a:p>
            <a:pPr lvl="0"/>
            <a:r>
              <a:rPr lang="en-US" dirty="0" smtClean="0"/>
              <a:t>Speaker Name</a:t>
            </a:r>
          </a:p>
        </p:txBody>
      </p:sp>
      <p:sp>
        <p:nvSpPr>
          <p:cNvPr id="9" name="Title 1"/>
          <p:cNvSpPr>
            <a:spLocks noGrp="1"/>
          </p:cNvSpPr>
          <p:nvPr>
            <p:ph type="title" hasCustomPrompt="1"/>
          </p:nvPr>
        </p:nvSpPr>
        <p:spPr>
          <a:xfrm>
            <a:off x="269233" y="2075840"/>
            <a:ext cx="8065659" cy="1801436"/>
          </a:xfrm>
          <a:noFill/>
        </p:spPr>
        <p:txBody>
          <a:bodyPr lIns="146304" tIns="91440" rIns="146304" bIns="91440" anchor="t" anchorCtr="0"/>
          <a:lstStyle>
            <a:lvl1pPr>
              <a:defRPr sz="5880" spc="-98" baseline="0">
                <a:solidFill>
                  <a:schemeClr val="bg1">
                    <a:lumMod val="75000"/>
                  </a:schemeClr>
                </a:solidFill>
              </a:defRPr>
            </a:lvl1pPr>
          </a:lstStyle>
          <a:p>
            <a:r>
              <a:rPr lang="en-US" dirty="0" smtClean="0"/>
              <a:t>Presentation title</a:t>
            </a:r>
            <a:endParaRPr lang="en-US" dirty="0"/>
          </a:p>
        </p:txBody>
      </p:sp>
      <p:pic>
        <p:nvPicPr>
          <p:cNvPr id="8"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449205" y="6061767"/>
            <a:ext cx="1522008" cy="326167"/>
          </a:xfrm>
          <a:prstGeom prst="rect">
            <a:avLst/>
          </a:prstGeom>
        </p:spPr>
      </p:pic>
    </p:spTree>
    <p:extLst>
      <p:ext uri="{BB962C8B-B14F-4D97-AF65-F5344CB8AC3E}">
        <p14:creationId xmlns:p14="http://schemas.microsoft.com/office/powerpoint/2010/main" val="27555089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69" y="3877278"/>
            <a:ext cx="8065712" cy="1793881"/>
          </a:xfrm>
          <a:noFill/>
        </p:spPr>
        <p:txBody>
          <a:bodyPr lIns="182880" tIns="146304" rIns="182880" bIns="146304">
            <a:noAutofit/>
          </a:bodyPr>
          <a:lstStyle>
            <a:lvl1pPr marL="0" indent="0">
              <a:spcBef>
                <a:spcPts val="0"/>
              </a:spcBef>
              <a:buNone/>
              <a:defRPr sz="3528" spc="0" baseline="0">
                <a:gradFill>
                  <a:gsLst>
                    <a:gs pos="0">
                      <a:srgbClr val="FFFFFF"/>
                    </a:gs>
                    <a:gs pos="100000">
                      <a:srgbClr val="FFFFFF"/>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414824246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tx2"/>
                    </a:gs>
                    <a:gs pos="0">
                      <a:schemeClr val="tx2"/>
                    </a:gs>
                  </a:gsLst>
                  <a:lin ang="5400000" scaled="0"/>
                </a:gradFill>
                <a:latin typeface="+mj-lt"/>
              </a:defRPr>
            </a:lvl1pPr>
            <a:lvl2pPr marL="0" indent="0">
              <a:buNone/>
              <a:defRPr sz="2000">
                <a:gradFill>
                  <a:gsLst>
                    <a:gs pos="100000">
                      <a:schemeClr val="bg2"/>
                    </a:gs>
                    <a:gs pos="6000">
                      <a:schemeClr val="bg2"/>
                    </a:gs>
                  </a:gsLst>
                  <a:lin ang="5400000" scaled="0"/>
                </a:gradFill>
              </a:defRPr>
            </a:lvl2pPr>
            <a:lvl3pPr marL="231775" indent="0">
              <a:buNone/>
              <a:defRPr sz="2000">
                <a:gradFill>
                  <a:gsLst>
                    <a:gs pos="100000">
                      <a:schemeClr val="bg2"/>
                    </a:gs>
                    <a:gs pos="6000">
                      <a:schemeClr val="bg2"/>
                    </a:gs>
                  </a:gsLst>
                  <a:lin ang="5400000" scaled="0"/>
                </a:gradFill>
              </a:defRPr>
            </a:lvl3pPr>
            <a:lvl4pPr marL="457200" indent="0">
              <a:buNone/>
              <a:defRPr sz="2000">
                <a:gradFill>
                  <a:gsLst>
                    <a:gs pos="100000">
                      <a:schemeClr val="bg2"/>
                    </a:gs>
                    <a:gs pos="6000">
                      <a:schemeClr val="bg2"/>
                    </a:gs>
                  </a:gsLst>
                  <a:lin ang="5400000" scaled="0"/>
                </a:gradFill>
              </a:defRPr>
            </a:lvl4pPr>
            <a:lvl5pPr marL="693738" indent="0">
              <a:buNone/>
              <a:defRPr sz="2000">
                <a:gradFill>
                  <a:gsLst>
                    <a:gs pos="100000">
                      <a:schemeClr val="bg2"/>
                    </a:gs>
                    <a:gs pos="6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Tree>
    <p:extLst>
      <p:ext uri="{BB962C8B-B14F-4D97-AF65-F5344CB8AC3E}">
        <p14:creationId xmlns:p14="http://schemas.microsoft.com/office/powerpoint/2010/main" val="2174816850"/>
      </p:ext>
    </p:extLst>
  </p:cSld>
  <p:clrMapOvr>
    <a:masterClrMapping/>
  </p:clrMapOvr>
  <p:transition>
    <p:fade/>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236520194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923923884"/>
      </p:ext>
    </p:extLst>
  </p:cSld>
  <p:clrMapOvr>
    <a:masterClrMapping/>
  </p:clrMapOvr>
  <p:transition>
    <p:fade/>
  </p:transition>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525962176"/>
      </p:ext>
    </p:extLst>
  </p:cSld>
  <p:clrMapOvr>
    <a:masterClrMapping/>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953880773"/>
      </p:ext>
    </p:extLst>
  </p:cSld>
  <p:clrMapOvr>
    <a:masterClrMapping/>
  </p:clrMapOvr>
  <p:transition>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992530877"/>
      </p:ext>
    </p:extLst>
  </p:cSld>
  <p:clrMapOvr>
    <a:masterClrMapping/>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272383130"/>
      </p:ext>
    </p:extLst>
  </p:cSld>
  <p:clrMapOvr>
    <a:masterClrMapping/>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gradFill>
                  <a:gsLst>
                    <a:gs pos="2920">
                      <a:schemeClr val="tx1"/>
                    </a:gs>
                    <a:gs pos="100000">
                      <a:schemeClr val="tx1"/>
                    </a:gs>
                  </a:gsLst>
                  <a:lin ang="5400000" scaled="0"/>
                </a:gradFill>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487517787"/>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870727743"/>
      </p:ext>
    </p:extLst>
  </p:cSld>
  <p:clrMapOvr>
    <a:masterClrMapping/>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1pPr>
              <a:buClr>
                <a:schemeClr val="tx2"/>
              </a:buClr>
              <a:defRPr>
                <a:gradFill>
                  <a:gsLst>
                    <a:gs pos="0">
                      <a:schemeClr val="tx1"/>
                    </a:gs>
                    <a:gs pos="100000">
                      <a:schemeClr val="tx1"/>
                    </a:gs>
                  </a:gsLst>
                  <a:lin ang="5400000" scaled="0"/>
                </a:gradFill>
              </a:defRPr>
            </a:lvl1pPr>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878115136"/>
      </p:ext>
    </p:extLst>
  </p:cSld>
  <p:clrMapOvr>
    <a:masterClrMapping/>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557878734"/>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bg2"/>
                    </a:gs>
                    <a:gs pos="0">
                      <a:schemeClr val="bg2"/>
                    </a:gs>
                  </a:gsLst>
                  <a:lin ang="5400000" scaled="0"/>
                </a:gradFill>
                <a:latin typeface="+mj-lt"/>
              </a:defRPr>
            </a:lvl1pPr>
            <a:lvl2pPr marL="0" indent="0">
              <a:buNone/>
              <a:defRPr sz="2000">
                <a:gradFill>
                  <a:gsLst>
                    <a:gs pos="100000">
                      <a:schemeClr val="bg2"/>
                    </a:gs>
                    <a:gs pos="0">
                      <a:schemeClr val="bg2"/>
                    </a:gs>
                  </a:gsLst>
                  <a:lin ang="5400000" scaled="0"/>
                </a:gradFill>
              </a:defRPr>
            </a:lvl2pPr>
            <a:lvl3pPr marL="231775" indent="0">
              <a:buNone/>
              <a:defRPr sz="2000">
                <a:gradFill>
                  <a:gsLst>
                    <a:gs pos="100000">
                      <a:schemeClr val="bg2"/>
                    </a:gs>
                    <a:gs pos="0">
                      <a:schemeClr val="bg2"/>
                    </a:gs>
                  </a:gsLst>
                  <a:lin ang="5400000" scaled="0"/>
                </a:gradFill>
              </a:defRPr>
            </a:lvl3pPr>
            <a:lvl4pPr marL="457200" indent="0">
              <a:buNone/>
              <a:defRPr sz="2000">
                <a:gradFill>
                  <a:gsLst>
                    <a:gs pos="100000">
                      <a:schemeClr val="bg2"/>
                    </a:gs>
                    <a:gs pos="0">
                      <a:schemeClr val="bg2"/>
                    </a:gs>
                  </a:gsLst>
                  <a:lin ang="5400000" scaled="0"/>
                </a:gradFill>
              </a:defRPr>
            </a:lvl4pPr>
            <a:lvl5pPr marL="693738" indent="0">
              <a:buNone/>
              <a:defRPr sz="2000">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414694883"/>
      </p:ext>
    </p:extLst>
  </p:cSld>
  <p:clrMapOvr>
    <a:masterClrMapping/>
  </p:clrMapOvr>
  <p:transition>
    <p:fade/>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6578"/>
          </a:xfrm>
        </p:spPr>
        <p:txBody>
          <a:bodyPr wrap="square">
            <a:spAutoFit/>
          </a:bodyPr>
          <a:lstStyle>
            <a:lvl1pPr marL="0" indent="0">
              <a:spcBef>
                <a:spcPts val="1200"/>
              </a:spcBef>
              <a:buClr>
                <a:schemeClr val="tx1"/>
              </a:buClr>
              <a:buFont typeface="Wingdings" pitchFamily="2" charset="2"/>
              <a:buNone/>
              <a:defRPr sz="3528">
                <a:solidFill>
                  <a:schemeClr val="tx1"/>
                </a:soli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6578"/>
          </a:xfrm>
        </p:spPr>
        <p:txBody>
          <a:bodyPr wrap="square">
            <a:spAutoFit/>
          </a:bodyPr>
          <a:lstStyle>
            <a:lvl1pPr marL="0" indent="0">
              <a:spcBef>
                <a:spcPts val="1200"/>
              </a:spcBef>
              <a:buClr>
                <a:schemeClr val="tx1"/>
              </a:buClr>
              <a:buFont typeface="Wingdings" pitchFamily="2" charset="2"/>
              <a:buNone/>
              <a:defRPr sz="3528">
                <a:solidFill>
                  <a:schemeClr val="tx1"/>
                </a:soli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1891995"/>
      </p:ext>
    </p:extLst>
  </p:cSld>
  <p:clrMapOvr>
    <a:masterClrMapping/>
  </p:clrMapOvr>
  <p:transition>
    <p:fade/>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1"/>
              </a:buClr>
              <a:buFontTx/>
              <a:buBlip>
                <a:blip r:embed="rId2"/>
              </a:buBlip>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1"/>
              </a:buClr>
              <a:buFontTx/>
              <a:buBlip>
                <a:blip r:embed="rId2"/>
              </a:buBlip>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876902270"/>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2"/>
              </a:buClr>
              <a:buFontTx/>
              <a:buBlip>
                <a:blip r:embed="rId2"/>
              </a:buBlip>
              <a:defRPr sz="3528">
                <a:solidFill>
                  <a:schemeClr val="tx1"/>
                </a:soli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2"/>
              </a:buClr>
              <a:buFontTx/>
              <a:buBlip>
                <a:blip r:embed="rId2"/>
              </a:buBlip>
              <a:defRPr sz="3528">
                <a:solidFill>
                  <a:schemeClr val="tx1"/>
                </a:soli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63332689"/>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151043457"/>
      </p:ext>
    </p:extLst>
  </p:cSld>
  <p:clrMapOvr>
    <a:masterClrMapping/>
  </p:clrMapOvr>
  <p:transition>
    <p:fade/>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ig Idea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6949" y="1187622"/>
            <a:ext cx="11652805" cy="899665"/>
          </a:xfrm>
        </p:spPr>
        <p:txBody>
          <a:bodyPr/>
          <a:lstStyle>
            <a:lvl1pPr>
              <a:defRPr sz="7056" baseline="0"/>
            </a:lvl1pPr>
          </a:lstStyle>
          <a:p>
            <a:r>
              <a:rPr lang="en-US" smtClean="0"/>
              <a:t>Click to edit Master title style</a:t>
            </a:r>
            <a:endParaRPr lang="en-US" dirty="0"/>
          </a:p>
        </p:txBody>
      </p:sp>
    </p:spTree>
    <p:extLst>
      <p:ext uri="{BB962C8B-B14F-4D97-AF65-F5344CB8AC3E}">
        <p14:creationId xmlns:p14="http://schemas.microsoft.com/office/powerpoint/2010/main" val="588576839"/>
      </p:ext>
    </p:extLst>
  </p:cSld>
  <p:clrMapOvr>
    <a:masterClrMapping/>
  </p:clrMapOvr>
  <p:transition>
    <p:fade/>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Fact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smtClean="0"/>
              <a:t>Click to edit Master title style</a:t>
            </a:r>
            <a:endParaRPr lang="en-US" dirty="0"/>
          </a:p>
        </p:txBody>
      </p:sp>
    </p:spTree>
    <p:extLst>
      <p:ext uri="{BB962C8B-B14F-4D97-AF65-F5344CB8AC3E}">
        <p14:creationId xmlns:p14="http://schemas.microsoft.com/office/powerpoint/2010/main" val="1158400733"/>
      </p:ext>
    </p:extLst>
  </p:cSld>
  <p:clrMapOvr>
    <a:masterClrMapping/>
  </p:clrMapOvr>
  <p:transition>
    <p:fade/>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smtClean="0"/>
              <a:t>Click to edit Master title style</a:t>
            </a:r>
            <a:endParaRPr lang="en-US" dirty="0"/>
          </a:p>
        </p:txBody>
      </p:sp>
    </p:spTree>
    <p:extLst>
      <p:ext uri="{BB962C8B-B14F-4D97-AF65-F5344CB8AC3E}">
        <p14:creationId xmlns:p14="http://schemas.microsoft.com/office/powerpoint/2010/main" val="3274701317"/>
      </p:ext>
    </p:extLst>
  </p:cSld>
  <p:clrMapOvr>
    <a:masterClrMapping/>
  </p:clrMapOvr>
  <p:transition>
    <p:fade/>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Quote Layout">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1178350"/>
            <a:ext cx="9858104" cy="899665"/>
          </a:xfrm>
        </p:spPr>
        <p:txBody>
          <a:bodyPr/>
          <a:lstStyle>
            <a:lvl1pPr marL="228697" indent="-228697">
              <a:defRPr sz="5880"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8" y="5025984"/>
            <a:ext cx="5377148" cy="1050156"/>
          </a:xfrm>
        </p:spPr>
        <p:txBody>
          <a:bodyPr/>
          <a:lstStyle>
            <a:lvl1pPr marL="0" indent="0">
              <a:spcBef>
                <a:spcPts val="0"/>
              </a:spcBef>
              <a:buNone/>
              <a:defRPr sz="3136"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3650397873"/>
      </p:ext>
    </p:extLst>
  </p:cSld>
  <p:clrMapOvr>
    <a:masterClrMapping/>
  </p:clrMapOvr>
  <p:transition>
    <p:fade/>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2084174"/>
            <a:ext cx="9858104" cy="899665"/>
          </a:xfrm>
        </p:spPr>
        <p:txBody>
          <a:bodyPr/>
          <a:lstStyle>
            <a:lvl1pPr marL="276925" indent="-276925">
              <a:tabLst>
                <a:tab pos="276925" algn="l"/>
              </a:tabLst>
              <a:defRPr sz="5880"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8" y="4773813"/>
            <a:ext cx="5377148" cy="1050156"/>
          </a:xfrm>
        </p:spPr>
        <p:txBody>
          <a:bodyPr/>
          <a:lstStyle>
            <a:lvl1pPr marL="0" indent="0">
              <a:spcBef>
                <a:spcPts val="0"/>
              </a:spcBef>
              <a:buNone/>
              <a:defRPr sz="3136"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2642153589"/>
      </p:ext>
    </p:extLst>
  </p:cSld>
  <p:clrMapOvr>
    <a:masterClrMapping/>
  </p:clrMapOvr>
  <p:transition>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ig Idea &amp; 3 Points">
    <p:bg>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6949" y="2383023"/>
            <a:ext cx="11650488" cy="914360"/>
          </a:xfrm>
        </p:spPr>
        <p:txBody>
          <a:bodyPr/>
          <a:lstStyle>
            <a:lvl1pPr marL="0" indent="0">
              <a:buNone/>
              <a:defRPr sz="5292">
                <a:gradFill>
                  <a:gsLst>
                    <a:gs pos="3333">
                      <a:schemeClr val="tx1"/>
                    </a:gs>
                    <a:gs pos="39000">
                      <a:schemeClr val="tx1"/>
                    </a:gs>
                  </a:gsLst>
                  <a:lin ang="5400000" scaled="0"/>
                </a:gradFill>
              </a:defRPr>
            </a:lvl1pPr>
            <a:lvl2pPr marL="0" indent="0">
              <a:buFontTx/>
              <a:buNone/>
              <a:defRPr sz="1960"/>
            </a:lvl2pPr>
            <a:lvl3pPr marL="224030" indent="0">
              <a:buNone/>
              <a:defRPr/>
            </a:lvl3pPr>
            <a:lvl4pPr marL="448059" indent="0">
              <a:buNone/>
              <a:defRPr/>
            </a:lvl4pPr>
            <a:lvl5pPr marL="672088" indent="0">
              <a:buNone/>
              <a:defRPr/>
            </a:lvl5pPr>
          </a:lstStyle>
          <a:p>
            <a:pPr lvl="0"/>
            <a:r>
              <a:rPr lang="en-US" smtClean="0"/>
              <a:t>Click to edit Master text styles</a:t>
            </a:r>
          </a:p>
        </p:txBody>
      </p:sp>
      <p:sp>
        <p:nvSpPr>
          <p:cNvPr id="4" name="Title 1"/>
          <p:cNvSpPr>
            <a:spLocks noGrp="1"/>
          </p:cNvSpPr>
          <p:nvPr>
            <p:ph type="title"/>
          </p:nvPr>
        </p:nvSpPr>
        <p:spPr>
          <a:xfrm>
            <a:off x="276949" y="1187622"/>
            <a:ext cx="11652805" cy="899665"/>
          </a:xfrm>
        </p:spPr>
        <p:txBody>
          <a:bodyPr/>
          <a:lstStyle>
            <a:lvl1pPr>
              <a:defRPr sz="7056"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3523410380"/>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2043636"/>
          </a:xfrm>
          <a:prstGeom prst="rect">
            <a:avLst/>
          </a:prstGeom>
        </p:spPr>
        <p:txBody>
          <a:bodyPr/>
          <a:lstStyle>
            <a:lvl1pPr marL="284163" indent="-284163">
              <a:buFont typeface="Wingdings" pitchFamily="2" charset="2"/>
              <a:buChar char=""/>
              <a:defRPr sz="4000"/>
            </a:lvl1pPr>
            <a:lvl2pPr marL="517525" indent="-233363">
              <a:buFont typeface="Wingdings" pitchFamily="2" charset="2"/>
              <a:buChar char=""/>
              <a:defRPr>
                <a:latin typeface="+mn-lt"/>
              </a:defRPr>
            </a:lvl2pPr>
            <a:lvl3pPr marL="741363" indent="-223838">
              <a:buFont typeface="Wingdings" pitchFamily="2" charset="2"/>
              <a:buChar char=""/>
              <a:tabLst/>
              <a:defRPr>
                <a:latin typeface="+mn-lt"/>
              </a:defRPr>
            </a:lvl3pPr>
            <a:lvl4pPr marL="914400" indent="-173038">
              <a:buFont typeface="Wingdings" pitchFamily="2" charset="2"/>
              <a:buChar char=""/>
              <a:defRPr>
                <a:latin typeface="+mn-lt"/>
              </a:defRPr>
            </a:lvl4pPr>
            <a:lvl5pPr marL="1087438" indent="-173038">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553196831"/>
      </p:ext>
    </p:extLst>
  </p:cSld>
  <p:clrMapOvr>
    <a:masterClrMapping/>
  </p:clrMapOvr>
  <p:transition>
    <p:fade/>
  </p:transition>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_50-50 Right Photo Layout_02">
    <p:bg bwMode="auto">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69171" y="2095971"/>
            <a:ext cx="5377148" cy="2677859"/>
          </a:xfrm>
          <a:noFill/>
        </p:spPr>
        <p:txBody>
          <a:bodyPr vert="horz" wrap="square" lIns="146304" tIns="91440" rIns="146304" bIns="91440" rtlCol="0" anchor="t" anchorCtr="0">
            <a:noAutofit/>
          </a:bodyPr>
          <a:lstStyle>
            <a:lvl1pPr>
              <a:defRPr lang="en-US" sz="5880" spc="-98" baseline="0" dirty="0">
                <a:solidFill>
                  <a:schemeClr val="bg1"/>
                </a:soli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771" y="4773830"/>
            <a:ext cx="5375815" cy="896551"/>
          </a:xfrm>
        </p:spPr>
        <p:txBody>
          <a:bodyPr tIns="109728" bIns="109728">
            <a:noAutofit/>
          </a:bodyPr>
          <a:lstStyle>
            <a:lvl1pPr marL="0" indent="0">
              <a:spcBef>
                <a:spcPts val="0"/>
              </a:spcBef>
              <a:buNone/>
              <a:defRPr sz="3136">
                <a:solidFill>
                  <a:schemeClr val="bg1"/>
                </a:solidFill>
              </a:defRPr>
            </a:lvl1pPr>
          </a:lstStyle>
          <a:p>
            <a:pPr lvl="0"/>
            <a:r>
              <a:rPr lang="en-US" dirty="0" smtClean="0"/>
              <a:t>Speaker Name</a:t>
            </a:r>
            <a:endParaRPr lang="en-US" dirty="0"/>
          </a:p>
        </p:txBody>
      </p:sp>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l="23279" r="17893"/>
          <a:stretch/>
        </p:blipFill>
        <p:spPr>
          <a:xfrm>
            <a:off x="6169094" y="0"/>
            <a:ext cx="6049292" cy="6858000"/>
          </a:xfrm>
          <a:prstGeom prst="rect">
            <a:avLst/>
          </a:prstGeom>
        </p:spPr>
      </p:pic>
      <p:pic>
        <p:nvPicPr>
          <p:cNvPr id="9" name="Picture Placeholder 4"/>
          <p:cNvPicPr>
            <a:picLocks noChangeAspect="1"/>
          </p:cNvPicPr>
          <p:nvPr userDrawn="1"/>
        </p:nvPicPr>
        <p:blipFill rotWithShape="1">
          <a:blip r:embed="rId3">
            <a:extLst>
              <a:ext uri="{28A0092B-C50C-407E-A947-70E740481C1C}">
                <a14:useLocalDpi xmlns:a14="http://schemas.microsoft.com/office/drawing/2010/main" val="0"/>
              </a:ext>
            </a:extLst>
          </a:blip>
          <a:srcRect l="-503" t="26090" r="67" b="-1"/>
          <a:stretch/>
        </p:blipFill>
        <p:spPr>
          <a:xfrm>
            <a:off x="6145398" y="-7783"/>
            <a:ext cx="6072988" cy="6873565"/>
          </a:xfrm>
          <a:prstGeom prst="rect">
            <a:avLst/>
          </a:prstGeom>
        </p:spPr>
      </p:pic>
    </p:spTree>
    <p:extLst>
      <p:ext uri="{BB962C8B-B14F-4D97-AF65-F5344CB8AC3E}">
        <p14:creationId xmlns:p14="http://schemas.microsoft.com/office/powerpoint/2010/main" val="4284739499"/>
      </p:ext>
    </p:extLst>
  </p:cSld>
  <p:clrMapOvr>
    <a:masterClrMapping/>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_50-50 Right Photo Layout_03">
    <p:bg bwMode="auto">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69171" y="2095971"/>
            <a:ext cx="5377148" cy="2677859"/>
          </a:xfrm>
          <a:noFill/>
        </p:spPr>
        <p:txBody>
          <a:bodyPr vert="horz" wrap="square" lIns="146304" tIns="91440" rIns="146304" bIns="91440" rtlCol="0" anchor="t" anchorCtr="0">
            <a:noAutofit/>
          </a:bodyPr>
          <a:lstStyle>
            <a:lvl1pPr>
              <a:defRPr lang="en-US" sz="5880" spc="-98" baseline="0" dirty="0">
                <a:solidFill>
                  <a:schemeClr val="bg1"/>
                </a:soli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771" y="4773830"/>
            <a:ext cx="5375815" cy="896551"/>
          </a:xfrm>
        </p:spPr>
        <p:txBody>
          <a:bodyPr tIns="109728" bIns="109728">
            <a:noAutofit/>
          </a:bodyPr>
          <a:lstStyle>
            <a:lvl1pPr marL="0" indent="0">
              <a:spcBef>
                <a:spcPts val="0"/>
              </a:spcBef>
              <a:buNone/>
              <a:defRPr sz="3136">
                <a:solidFill>
                  <a:schemeClr val="bg1"/>
                </a:solidFill>
              </a:defRPr>
            </a:lvl1pPr>
          </a:lstStyle>
          <a:p>
            <a:pPr lvl="0"/>
            <a:r>
              <a:rPr lang="en-US" dirty="0" smtClean="0"/>
              <a:t>Speaker Name</a:t>
            </a:r>
            <a:endParaRPr lang="en-US" dirty="0"/>
          </a:p>
        </p:txBody>
      </p:sp>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l="1536" t="114" r="36245" b="-114"/>
          <a:stretch/>
        </p:blipFill>
        <p:spPr>
          <a:xfrm>
            <a:off x="6169094" y="2"/>
            <a:ext cx="6049292" cy="6857999"/>
          </a:xfrm>
          <a:prstGeom prst="rect">
            <a:avLst/>
          </a:prstGeom>
        </p:spPr>
      </p:pic>
    </p:spTree>
    <p:extLst>
      <p:ext uri="{BB962C8B-B14F-4D97-AF65-F5344CB8AC3E}">
        <p14:creationId xmlns:p14="http://schemas.microsoft.com/office/powerpoint/2010/main" val="1699575019"/>
      </p:ext>
    </p:extLst>
  </p:cSld>
  <p:clrMapOvr>
    <a:masterClrMapping/>
  </p:clrMapOvr>
  <p:transition>
    <p:fade/>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4001666"/>
      </p:ext>
    </p:extLst>
  </p:cSld>
  <p:clrMapOvr>
    <a:masterClrMapping/>
  </p:clrMapOvr>
  <p:transition>
    <p:fade/>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77640435"/>
      </p:ext>
    </p:extLst>
  </p:cSld>
  <p:clrMapOvr>
    <a:masterClrMapping/>
  </p:clrMapOvr>
  <p:transition>
    <p:fade/>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0425727"/>
      </p:ext>
    </p:extLst>
  </p:cSld>
  <p:clrMapOvr>
    <a:masterClrMapping/>
  </p:clrMapOvr>
  <p:transition>
    <p:fade/>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11347488"/>
      </p:ext>
    </p:extLst>
  </p:cSld>
  <p:clrMapOvr>
    <a:masterClrMapping/>
  </p:clrMapOvr>
  <p:transition>
    <p:fade/>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solidFill>
                  <a:schemeClr val="bg1"/>
                </a:soli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solidFill>
                  <a:schemeClr val="bg1"/>
                </a:soli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solidFill>
                  <a:schemeClr val="bg1"/>
                </a:soli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solidFill>
                  <a:schemeClr val="bg1"/>
                </a:soli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solidFill>
                  <a:schemeClr val="bg1"/>
                </a:soli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7"/>
            <a:ext cx="12188826"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solidFill>
                  <a:schemeClr val="bg1"/>
                </a:soli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94498693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ck slide Layout">
    <p:bg bwMode="black">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10492788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True Blank">
    <p:spTree>
      <p:nvGrpSpPr>
        <p:cNvPr id="1" name=""/>
        <p:cNvGrpSpPr/>
        <p:nvPr/>
      </p:nvGrpSpPr>
      <p:grpSpPr>
        <a:xfrm>
          <a:off x="0" y="0"/>
          <a:ext cx="0" cy="0"/>
          <a:chOff x="0" y="0"/>
          <a:chExt cx="0" cy="0"/>
        </a:xfrm>
      </p:grpSpPr>
      <p:pic>
        <p:nvPicPr>
          <p:cNvPr id="15" name="Picture 2" descr="C:\Users\pwujcik.REDMOND\Desktop\Toolkit_Grid\trans-grid.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 y="0"/>
            <a:ext cx="12225021" cy="6858000"/>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userDrawn="1"/>
        </p:nvSpPr>
        <p:spPr>
          <a:xfrm>
            <a:off x="-796" y="0"/>
            <a:ext cx="1218882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0626" tIns="45312" rIns="90626" bIns="45312" rtlCol="0" anchor="ctr"/>
          <a:lstStyle/>
          <a:p>
            <a:pPr algn="ctr" defTabSz="913951"/>
            <a:endParaRPr lang="en-US" sz="1687">
              <a:solidFill>
                <a:prstClr val="white"/>
              </a:solidFill>
            </a:endParaRPr>
          </a:p>
        </p:txBody>
      </p:sp>
    </p:spTree>
    <p:extLst>
      <p:ext uri="{BB962C8B-B14F-4D97-AF65-F5344CB8AC3E}">
        <p14:creationId xmlns:p14="http://schemas.microsoft.com/office/powerpoint/2010/main" val="4276768064"/>
      </p:ext>
    </p:extLst>
  </p:cSld>
  <p:clrMapOvr>
    <a:masterClrMapping/>
  </p:clrMapOvr>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858" y="291103"/>
            <a:ext cx="11650799" cy="896518"/>
          </a:xfrm>
        </p:spPr>
        <p:txBody>
          <a:bodyPr/>
          <a:lstStyle>
            <a:lvl1pPr>
              <a:defRPr sz="5684">
                <a:solidFill>
                  <a:schemeClr val="bg1"/>
                </a:soli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169" y="1663939"/>
            <a:ext cx="10754297" cy="1865319"/>
          </a:xfrm>
        </p:spPr>
        <p:txBody>
          <a:bodyPr/>
          <a:lstStyle>
            <a:lvl1pPr>
              <a:defRPr sz="2548">
                <a:solidFill>
                  <a:schemeClr val="bg1"/>
                </a:solidFill>
                <a:latin typeface="+mn-lt"/>
              </a:defRPr>
            </a:lvl1pPr>
            <a:lvl2pPr>
              <a:defRPr sz="2352">
                <a:solidFill>
                  <a:schemeClr val="bg1"/>
                </a:solidFill>
              </a:defRPr>
            </a:lvl2pPr>
            <a:lvl3pPr>
              <a:defRPr sz="1960">
                <a:solidFill>
                  <a:schemeClr val="bg1"/>
                </a:solidFill>
              </a:defRPr>
            </a:lvl3pPr>
            <a:lvl4pPr>
              <a:defRPr sz="1764">
                <a:solidFill>
                  <a:schemeClr val="bg1"/>
                </a:solidFill>
              </a:defRPr>
            </a:lvl4pPr>
            <a:lvl5pPr>
              <a:defRPr sz="1764">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241307191"/>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00">
                      <a:schemeClr val="tx2"/>
                    </a:gs>
                    <a:gs pos="0">
                      <a:schemeClr val="tx2"/>
                    </a:gs>
                  </a:gsLst>
                  <a:lin ang="5400000" scaled="0"/>
                </a:gradFill>
                <a:latin typeface="+mj-lt"/>
              </a:defRPr>
            </a:lvl1pPr>
            <a:lvl2pPr marL="0" indent="0">
              <a:buNone/>
              <a:defRPr sz="2000"/>
            </a:lvl2pPr>
            <a:lvl3pPr marL="233363" indent="0">
              <a:buNone/>
              <a:defRPr sz="2000"/>
            </a:lvl3pPr>
            <a:lvl4pPr marL="457200" indent="0">
              <a:buNone/>
              <a:defRPr sz="2000"/>
            </a:lvl4pPr>
            <a:lvl5pPr marL="693738" indent="0">
              <a:buNone/>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00">
                      <a:schemeClr val="tx2"/>
                    </a:gs>
                    <a:gs pos="0">
                      <a:schemeClr val="tx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250">
                      <a:schemeClr val="bg2"/>
                    </a:gs>
                    <a:gs pos="100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567823360"/>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
                      <a:schemeClr val="bg2"/>
                    </a:gs>
                    <a:gs pos="98000">
                      <a:schemeClr val="bg2"/>
                    </a:gs>
                  </a:gsLst>
                  <a:lin ang="5400000" scaled="0"/>
                </a:gradFill>
                <a:latin typeface="+mj-lt"/>
              </a:defRPr>
            </a:lvl1pPr>
            <a:lvl2pPr marL="0" indent="0">
              <a:buNone/>
              <a:defRPr sz="2000">
                <a:gradFill>
                  <a:gsLst>
                    <a:gs pos="1000">
                      <a:schemeClr val="bg2"/>
                    </a:gs>
                    <a:gs pos="98000">
                      <a:schemeClr val="bg2"/>
                    </a:gs>
                  </a:gsLst>
                  <a:lin ang="5400000" scaled="0"/>
                </a:gradFill>
              </a:defRPr>
            </a:lvl2pPr>
            <a:lvl3pPr marL="233363" indent="0">
              <a:buNone/>
              <a:defRPr sz="2000">
                <a:gradFill>
                  <a:gsLst>
                    <a:gs pos="1000">
                      <a:schemeClr val="bg2"/>
                    </a:gs>
                    <a:gs pos="98000">
                      <a:schemeClr val="bg2"/>
                    </a:gs>
                  </a:gsLst>
                  <a:lin ang="5400000" scaled="0"/>
                </a:gradFill>
              </a:defRPr>
            </a:lvl3pPr>
            <a:lvl4pPr marL="457200" indent="0">
              <a:buNone/>
              <a:defRPr sz="2000">
                <a:gradFill>
                  <a:gsLst>
                    <a:gs pos="1000">
                      <a:schemeClr val="bg2"/>
                    </a:gs>
                    <a:gs pos="98000">
                      <a:schemeClr val="bg2"/>
                    </a:gs>
                  </a:gsLst>
                  <a:lin ang="5400000" scaled="0"/>
                </a:gradFill>
              </a:defRPr>
            </a:lvl4pPr>
            <a:lvl5pPr marL="693738" indent="0">
              <a:buNone/>
              <a:defRPr sz="2000">
                <a:gradFill>
                  <a:gsLst>
                    <a:gs pos="1000">
                      <a:schemeClr val="bg2"/>
                    </a:gs>
                    <a:gs pos="98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
                      <a:schemeClr val="bg2"/>
                    </a:gs>
                    <a:gs pos="98000">
                      <a:schemeClr val="bg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000">
                      <a:schemeClr val="bg2"/>
                    </a:gs>
                    <a:gs pos="98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66684351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2100" indent="-292100">
              <a:spcBef>
                <a:spcPts val="1200"/>
              </a:spcBef>
              <a:buClr>
                <a:schemeClr val="bg2"/>
              </a:buClr>
              <a:buSzPct val="100000"/>
              <a:buFont typeface="Wingdings" pitchFamily="2" charset="2"/>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520700" indent="-228600">
              <a:defRPr sz="2000"/>
            </a:lvl2pPr>
            <a:lvl3pPr marL="685800" indent="-165100">
              <a:tabLst/>
              <a:defRPr sz="2000"/>
            </a:lvl3pPr>
            <a:lvl4pPr marL="863600" indent="-177800">
              <a:defRPr/>
            </a:lvl4pPr>
            <a:lvl5pPr marL="1028700" indent="-16510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7928" y="1447800"/>
            <a:ext cx="5394960" cy="2351413"/>
          </a:xfrm>
        </p:spPr>
        <p:txBody>
          <a:bodyPr>
            <a:spAutoFit/>
          </a:bodyPr>
          <a:lstStyle>
            <a:lvl1pPr marL="339725" indent="-339725">
              <a:spcBef>
                <a:spcPts val="1200"/>
              </a:spcBef>
              <a:buClr>
                <a:schemeClr val="bg2"/>
              </a:buClr>
              <a:buFont typeface="Arial" pitchFamily="34" charset="0"/>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635000" indent="-342900">
              <a:defRPr lang="en-US" sz="2000" kern="1200" spc="0" baseline="0" dirty="0" smtClean="0">
                <a:gradFill>
                  <a:gsLst>
                    <a:gs pos="1250">
                      <a:schemeClr val="bg2"/>
                    </a:gs>
                    <a:gs pos="100000">
                      <a:schemeClr val="bg2"/>
                    </a:gs>
                  </a:gsLst>
                  <a:lin ang="5400000" scaled="0"/>
                </a:gradFill>
                <a:latin typeface="+mn-lt"/>
                <a:ea typeface="+mn-ea"/>
                <a:cs typeface="+mn-cs"/>
              </a:defRPr>
            </a:lvl2pPr>
            <a:lvl3pPr marL="863600" indent="-342900">
              <a:defRPr lang="en-US" sz="2000" kern="1200" spc="0" baseline="0" dirty="0" smtClean="0">
                <a:gradFill>
                  <a:gsLst>
                    <a:gs pos="1250">
                      <a:schemeClr val="bg2"/>
                    </a:gs>
                    <a:gs pos="100000">
                      <a:schemeClr val="bg2"/>
                    </a:gs>
                  </a:gsLst>
                  <a:lin ang="5400000" scaled="0"/>
                </a:gradFill>
                <a:latin typeface="+mn-lt"/>
                <a:ea typeface="+mn-ea"/>
                <a:cs typeface="+mn-cs"/>
              </a:defRPr>
            </a:lvl3pPr>
            <a:lvl4pPr marL="1028700" indent="-342900">
              <a:defRPr lang="en-US" sz="2000" kern="1200" spc="0" baseline="0" dirty="0" smtClean="0">
                <a:gradFill>
                  <a:gsLst>
                    <a:gs pos="1250">
                      <a:schemeClr val="bg2"/>
                    </a:gs>
                    <a:gs pos="100000">
                      <a:schemeClr val="bg2"/>
                    </a:gs>
                  </a:gsLst>
                  <a:lin ang="5400000" scaled="0"/>
                </a:gradFill>
                <a:latin typeface="+mn-lt"/>
                <a:ea typeface="+mn-ea"/>
                <a:cs typeface="+mn-cs"/>
              </a:defRPr>
            </a:lvl4pPr>
            <a:lvl5pPr marL="1206500" indent="-342900">
              <a:defRPr lang="en-US" sz="2000" kern="1200" spc="0" baseline="0" dirty="0">
                <a:gradFill>
                  <a:gsLst>
                    <a:gs pos="1250">
                      <a:schemeClr val="bg2"/>
                    </a:gs>
                    <a:gs pos="100000">
                      <a:schemeClr val="bg2"/>
                    </a:gs>
                  </a:gsLst>
                  <a:lin ang="5400000" scaled="0"/>
                </a:gradFill>
                <a:latin typeface="+mn-lt"/>
                <a:ea typeface="+mn-ea"/>
                <a:cs typeface="+mn-cs"/>
              </a:defRPr>
            </a:lvl5pPr>
          </a:lstStyle>
          <a:p>
            <a:pPr marL="292100" marR="0" lvl="0"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Click to edit Master text styles</a:t>
            </a:r>
          </a:p>
          <a:p>
            <a:pPr marL="292100" marR="0" lvl="1"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Second level</a:t>
            </a:r>
          </a:p>
          <a:p>
            <a:pPr marL="292100" marR="0" lvl="2"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Third level</a:t>
            </a:r>
          </a:p>
          <a:p>
            <a:pPr marL="292100" marR="0" lvl="3"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Fourth level</a:t>
            </a:r>
          </a:p>
          <a:p>
            <a:pPr marL="292100" marR="0" lvl="4"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42936257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slideLayout" Target="../slideLayouts/slideLayout48.xml"/><Relationship Id="rId18" Type="http://schemas.openxmlformats.org/officeDocument/2006/relationships/slideLayout" Target="../slideLayouts/slideLayout53.xml"/><Relationship Id="rId26" Type="http://schemas.openxmlformats.org/officeDocument/2006/relationships/slideLayout" Target="../slideLayouts/slideLayout61.xml"/><Relationship Id="rId3" Type="http://schemas.openxmlformats.org/officeDocument/2006/relationships/slideLayout" Target="../slideLayouts/slideLayout38.xml"/><Relationship Id="rId21" Type="http://schemas.openxmlformats.org/officeDocument/2006/relationships/slideLayout" Target="../slideLayouts/slideLayout56.xml"/><Relationship Id="rId34" Type="http://schemas.openxmlformats.org/officeDocument/2006/relationships/slideLayout" Target="../slideLayouts/slideLayout69.xml"/><Relationship Id="rId7" Type="http://schemas.openxmlformats.org/officeDocument/2006/relationships/slideLayout" Target="../slideLayouts/slideLayout42.xml"/><Relationship Id="rId12" Type="http://schemas.openxmlformats.org/officeDocument/2006/relationships/slideLayout" Target="../slideLayouts/slideLayout47.xml"/><Relationship Id="rId17" Type="http://schemas.openxmlformats.org/officeDocument/2006/relationships/slideLayout" Target="../slideLayouts/slideLayout52.xml"/><Relationship Id="rId25" Type="http://schemas.openxmlformats.org/officeDocument/2006/relationships/slideLayout" Target="../slideLayouts/slideLayout60.xml"/><Relationship Id="rId33" Type="http://schemas.openxmlformats.org/officeDocument/2006/relationships/slideLayout" Target="../slideLayouts/slideLayout68.xml"/><Relationship Id="rId2" Type="http://schemas.openxmlformats.org/officeDocument/2006/relationships/slideLayout" Target="../slideLayouts/slideLayout37.xml"/><Relationship Id="rId16" Type="http://schemas.openxmlformats.org/officeDocument/2006/relationships/slideLayout" Target="../slideLayouts/slideLayout51.xml"/><Relationship Id="rId20" Type="http://schemas.openxmlformats.org/officeDocument/2006/relationships/slideLayout" Target="../slideLayouts/slideLayout55.xml"/><Relationship Id="rId29" Type="http://schemas.openxmlformats.org/officeDocument/2006/relationships/slideLayout" Target="../slideLayouts/slideLayout64.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24" Type="http://schemas.openxmlformats.org/officeDocument/2006/relationships/slideLayout" Target="../slideLayouts/slideLayout59.xml"/><Relationship Id="rId32" Type="http://schemas.openxmlformats.org/officeDocument/2006/relationships/slideLayout" Target="../slideLayouts/slideLayout67.xml"/><Relationship Id="rId37" Type="http://schemas.openxmlformats.org/officeDocument/2006/relationships/image" Target="../media/image4.png"/><Relationship Id="rId5" Type="http://schemas.openxmlformats.org/officeDocument/2006/relationships/slideLayout" Target="../slideLayouts/slideLayout40.xml"/><Relationship Id="rId15" Type="http://schemas.openxmlformats.org/officeDocument/2006/relationships/slideLayout" Target="../slideLayouts/slideLayout50.xml"/><Relationship Id="rId23" Type="http://schemas.openxmlformats.org/officeDocument/2006/relationships/slideLayout" Target="../slideLayouts/slideLayout58.xml"/><Relationship Id="rId28" Type="http://schemas.openxmlformats.org/officeDocument/2006/relationships/slideLayout" Target="../slideLayouts/slideLayout63.xml"/><Relationship Id="rId36" Type="http://schemas.openxmlformats.org/officeDocument/2006/relationships/image" Target="../media/image3.png"/><Relationship Id="rId10" Type="http://schemas.openxmlformats.org/officeDocument/2006/relationships/slideLayout" Target="../slideLayouts/slideLayout45.xml"/><Relationship Id="rId19" Type="http://schemas.openxmlformats.org/officeDocument/2006/relationships/slideLayout" Target="../slideLayouts/slideLayout54.xml"/><Relationship Id="rId31" Type="http://schemas.openxmlformats.org/officeDocument/2006/relationships/slideLayout" Target="../slideLayouts/slideLayout66.xml"/><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slideLayout" Target="../slideLayouts/slideLayout49.xml"/><Relationship Id="rId22" Type="http://schemas.openxmlformats.org/officeDocument/2006/relationships/slideLayout" Target="../slideLayouts/slideLayout57.xml"/><Relationship Id="rId27" Type="http://schemas.openxmlformats.org/officeDocument/2006/relationships/slideLayout" Target="../slideLayouts/slideLayout62.xml"/><Relationship Id="rId30" Type="http://schemas.openxmlformats.org/officeDocument/2006/relationships/slideLayout" Target="../slideLayouts/slideLayout65.xml"/><Relationship Id="rId35"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520700" y="1447800"/>
            <a:ext cx="11152188" cy="2055947"/>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083" r:id="rId1"/>
    <p:sldLayoutId id="2147484084" r:id="rId2"/>
    <p:sldLayoutId id="2147484085" r:id="rId3"/>
    <p:sldLayoutId id="2147484087" r:id="rId4"/>
    <p:sldLayoutId id="2147484088" r:id="rId5"/>
    <p:sldLayoutId id="2147484086" r:id="rId6"/>
    <p:sldLayoutId id="2147484090" r:id="rId7"/>
    <p:sldLayoutId id="2147484091" r:id="rId8"/>
    <p:sldLayoutId id="2147484089" r:id="rId9"/>
    <p:sldLayoutId id="2147484119" r:id="rId10"/>
    <p:sldLayoutId id="2147484116" r:id="rId11"/>
    <p:sldLayoutId id="2147484117" r:id="rId12"/>
    <p:sldLayoutId id="2147484140" r:id="rId13"/>
    <p:sldLayoutId id="2147484141" r:id="rId14"/>
    <p:sldLayoutId id="2147484142" r:id="rId15"/>
    <p:sldLayoutId id="2147484143" r:id="rId16"/>
    <p:sldLayoutId id="2147484092" r:id="rId17"/>
    <p:sldLayoutId id="2147484093" r:id="rId18"/>
    <p:sldLayoutId id="2147484094" r:id="rId19"/>
    <p:sldLayoutId id="2147484096" r:id="rId20"/>
    <p:sldLayoutId id="2147484144" r:id="rId21"/>
    <p:sldLayoutId id="2147484149" r:id="rId22"/>
  </p:sldLayoutIdLst>
  <p:transition>
    <p:fade/>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80000"/>
        <a:buFont typeface="Arial" pitchFamily="34" charset="0"/>
        <a:buChar char="•"/>
        <a:tabLst/>
        <a:defRPr sz="3600" kern="1200" spc="-70" baseline="0">
          <a:gradFill>
            <a:gsLst>
              <a:gs pos="1250">
                <a:schemeClr val="bg2"/>
              </a:gs>
              <a:gs pos="100000">
                <a:schemeClr val="bg2"/>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bg2"/>
              </a:gs>
              <a:gs pos="100000">
                <a:schemeClr val="bg2"/>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0702324"/>
      </p:ext>
    </p:extLst>
  </p:cSld>
  <p:clrMap bg1="dk1" tx1="lt1" bg2="dk2" tx2="lt2" accent1="accent1" accent2="accent2" accent3="accent3" accent4="accent4" accent5="accent5" accent6="accent6" hlink="hlink" folHlink="folHlink"/>
  <p:sldLayoutIdLst>
    <p:sldLayoutId id="2147484058" r:id="rId1"/>
    <p:sldLayoutId id="2147484099" r:id="rId2"/>
    <p:sldLayoutId id="2147484100" r:id="rId3"/>
    <p:sldLayoutId id="2147484101" r:id="rId4"/>
    <p:sldLayoutId id="2147484048" r:id="rId5"/>
    <p:sldLayoutId id="2147484061" r:id="rId6"/>
    <p:sldLayoutId id="2147484062" r:id="rId7"/>
    <p:sldLayoutId id="2147484097" r:id="rId8"/>
    <p:sldLayoutId id="2147484057" r:id="rId9"/>
    <p:sldLayoutId id="2147484065" r:id="rId10"/>
    <p:sldLayoutId id="2147484066" r:id="rId11"/>
    <p:sldLayoutId id="2147484098" r:id="rId12"/>
    <p:sldLayoutId id="2147484146" r:id="rId13"/>
  </p:sldLayoutIdLst>
  <p:transition>
    <p:fade/>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gradFill>
            <a:gsLst>
              <a:gs pos="1250">
                <a:schemeClr val="tx1"/>
              </a:gs>
              <a:gs pos="100000">
                <a:schemeClr val="tx1"/>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tx1"/>
              </a:gs>
              <a:gs pos="100000">
                <a:schemeClr val="tx1"/>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tx1"/>
              </a:gs>
              <a:gs pos="100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171" y="1189178"/>
            <a:ext cx="11650486" cy="2184808"/>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p:nvPicPr>
        <p:blipFill>
          <a:blip r:embed="rId36" cstate="email">
            <a:extLst>
              <a:ext uri="{28A0092B-C50C-407E-A947-70E740481C1C}">
                <a14:useLocalDpi xmlns:a14="http://schemas.microsoft.com/office/drawing/2010/main" val="0"/>
              </a:ext>
            </a:extLst>
          </a:blip>
          <a:stretch>
            <a:fillRect/>
          </a:stretch>
        </p:blipFill>
        <p:spPr>
          <a:xfrm rot="5400000">
            <a:off x="10321814" y="1906466"/>
            <a:ext cx="4214127" cy="401199"/>
          </a:xfrm>
          <a:prstGeom prst="rect">
            <a:avLst/>
          </a:prstGeom>
        </p:spPr>
      </p:pic>
    </p:spTree>
    <p:extLst>
      <p:ext uri="{BB962C8B-B14F-4D97-AF65-F5344CB8AC3E}">
        <p14:creationId xmlns:p14="http://schemas.microsoft.com/office/powerpoint/2010/main" val="4091052787"/>
      </p:ext>
    </p:extLst>
  </p:cSld>
  <p:clrMap bg1="dk1" tx1="lt1" bg2="dk2" tx2="lt2" accent1="accent1" accent2="accent2" accent3="accent3" accent4="accent4" accent5="accent5" accent6="accent6" hlink="hlink" folHlink="folHlink"/>
  <p:sldLayoutIdLst>
    <p:sldLayoutId id="2147484151" r:id="rId1"/>
    <p:sldLayoutId id="2147484152" r:id="rId2"/>
    <p:sldLayoutId id="2147484153" r:id="rId3"/>
    <p:sldLayoutId id="2147484154" r:id="rId4"/>
    <p:sldLayoutId id="2147484155" r:id="rId5"/>
    <p:sldLayoutId id="2147484156" r:id="rId6"/>
    <p:sldLayoutId id="2147484157" r:id="rId7"/>
    <p:sldLayoutId id="2147484158" r:id="rId8"/>
    <p:sldLayoutId id="2147484159" r:id="rId9"/>
    <p:sldLayoutId id="2147484160" r:id="rId10"/>
    <p:sldLayoutId id="2147484161" r:id="rId11"/>
    <p:sldLayoutId id="2147484162" r:id="rId12"/>
    <p:sldLayoutId id="2147484163" r:id="rId13"/>
    <p:sldLayoutId id="2147484164" r:id="rId14"/>
    <p:sldLayoutId id="2147484165" r:id="rId15"/>
    <p:sldLayoutId id="2147484166" r:id="rId16"/>
    <p:sldLayoutId id="2147484167" r:id="rId17"/>
    <p:sldLayoutId id="2147484168" r:id="rId18"/>
    <p:sldLayoutId id="2147484169" r:id="rId19"/>
    <p:sldLayoutId id="2147484170" r:id="rId20"/>
    <p:sldLayoutId id="2147484171" r:id="rId21"/>
    <p:sldLayoutId id="2147484172" r:id="rId22"/>
    <p:sldLayoutId id="2147484173" r:id="rId23"/>
    <p:sldLayoutId id="2147484174" r:id="rId24"/>
    <p:sldLayoutId id="2147484175" r:id="rId25"/>
    <p:sldLayoutId id="2147484176" r:id="rId26"/>
    <p:sldLayoutId id="2147484177" r:id="rId27"/>
    <p:sldLayoutId id="2147484178" r:id="rId28"/>
    <p:sldLayoutId id="2147484179" r:id="rId29"/>
    <p:sldLayoutId id="2147484180" r:id="rId30"/>
    <p:sldLayoutId id="2147484181" r:id="rId31"/>
    <p:sldLayoutId id="2147484182" r:id="rId32"/>
    <p:sldLayoutId id="2147484183" r:id="rId33"/>
    <p:sldLayoutId id="2147484184" r:id="rId34"/>
  </p:sldLayoutIdLst>
  <p:transition>
    <p:fade/>
  </p:transition>
  <p:timing>
    <p:tnLst>
      <p:par>
        <p:cTn id="1" dur="indefinite" restart="never" nodeType="tmRoot"/>
      </p:par>
    </p:tnLst>
  </p:timing>
  <p:txStyles>
    <p:titleStyle>
      <a:lvl1pPr algn="l" defTabSz="914093" rtl="0" eaLnBrk="1" latinLnBrk="0" hangingPunct="1">
        <a:lnSpc>
          <a:spcPct val="90000"/>
        </a:lnSpc>
        <a:spcBef>
          <a:spcPct val="0"/>
        </a:spcBef>
        <a:buNone/>
        <a:defRPr lang="en-US" sz="5292" b="0" kern="1200" cap="none" spc="-100" baseline="0" dirty="0" smtClean="0">
          <a:ln w="3175">
            <a:noFill/>
          </a:ln>
          <a:solidFill>
            <a:schemeClr val="bg1">
              <a:lumMod val="75000"/>
            </a:schemeClr>
          </a:solidFill>
          <a:effectLst/>
          <a:latin typeface="+mj-lt"/>
          <a:ea typeface="+mn-ea"/>
          <a:cs typeface="Segoe UI" pitchFamily="34" charset="0"/>
        </a:defRPr>
      </a:lvl1pPr>
    </p:titleStyle>
    <p:bodyStyle>
      <a:lvl1pPr marL="336044" marR="0" indent="-336044"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3920" kern="1200" spc="0" baseline="0">
          <a:solidFill>
            <a:schemeClr val="bg1">
              <a:lumMod val="75000"/>
            </a:schemeClr>
          </a:solidFill>
          <a:latin typeface="+mj-lt"/>
          <a:ea typeface="+mn-ea"/>
          <a:cs typeface="+mn-cs"/>
        </a:defRPr>
      </a:lvl1pPr>
      <a:lvl2pPr marL="572519" marR="0" indent="-236475"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2352" kern="1200" spc="0" baseline="0">
          <a:solidFill>
            <a:schemeClr val="bg1">
              <a:lumMod val="75000"/>
            </a:schemeClr>
          </a:solidFill>
          <a:latin typeface="+mn-lt"/>
          <a:ea typeface="+mn-ea"/>
          <a:cs typeface="+mn-cs"/>
        </a:defRPr>
      </a:lvl2pPr>
      <a:lvl3pPr marL="784103"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2352" kern="1200" spc="0" baseline="0">
          <a:solidFill>
            <a:schemeClr val="bg1">
              <a:lumMod val="75000"/>
            </a:schemeClr>
          </a:solidFill>
          <a:latin typeface="+mn-lt"/>
          <a:ea typeface="+mn-ea"/>
          <a:cs typeface="+mn-cs"/>
        </a:defRPr>
      </a:lvl3pPr>
      <a:lvl4pPr marL="1008132"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1960" kern="1200" spc="0" baseline="0">
          <a:solidFill>
            <a:schemeClr val="bg1">
              <a:lumMod val="75000"/>
            </a:schemeClr>
          </a:solidFill>
          <a:latin typeface="+mn-lt"/>
          <a:ea typeface="+mn-ea"/>
          <a:cs typeface="+mn-cs"/>
        </a:defRPr>
      </a:lvl4pPr>
      <a:lvl5pPr marL="1232161"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1960" kern="1200" spc="0" baseline="0">
          <a:solidFill>
            <a:schemeClr val="bg1">
              <a:lumMod val="75000"/>
            </a:schemeClr>
          </a:solidFill>
          <a:latin typeface="+mn-lt"/>
          <a:ea typeface="+mn-ea"/>
          <a:cs typeface="+mn-cs"/>
        </a:defRPr>
      </a:lvl5pPr>
      <a:lvl6pPr marL="251375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01"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848"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89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93" rtl="0" eaLnBrk="1" latinLnBrk="0" hangingPunct="1">
        <a:defRPr sz="1764" kern="1200">
          <a:solidFill>
            <a:schemeClr val="tx1"/>
          </a:solidFill>
          <a:latin typeface="+mn-lt"/>
          <a:ea typeface="+mn-ea"/>
          <a:cs typeface="+mn-cs"/>
        </a:defRPr>
      </a:lvl1pPr>
      <a:lvl2pPr marL="457046" algn="l" defTabSz="914093" rtl="0" eaLnBrk="1" latinLnBrk="0" hangingPunct="1">
        <a:defRPr sz="1764" kern="1200">
          <a:solidFill>
            <a:schemeClr val="tx1"/>
          </a:solidFill>
          <a:latin typeface="+mn-lt"/>
          <a:ea typeface="+mn-ea"/>
          <a:cs typeface="+mn-cs"/>
        </a:defRPr>
      </a:lvl2pPr>
      <a:lvl3pPr marL="914093" algn="l" defTabSz="914093" rtl="0" eaLnBrk="1" latinLnBrk="0" hangingPunct="1">
        <a:defRPr sz="1764" kern="1200">
          <a:solidFill>
            <a:schemeClr val="tx1"/>
          </a:solidFill>
          <a:latin typeface="+mn-lt"/>
          <a:ea typeface="+mn-ea"/>
          <a:cs typeface="+mn-cs"/>
        </a:defRPr>
      </a:lvl3pPr>
      <a:lvl4pPr marL="1371139" algn="l" defTabSz="914093" rtl="0" eaLnBrk="1" latinLnBrk="0" hangingPunct="1">
        <a:defRPr sz="1764" kern="1200">
          <a:solidFill>
            <a:schemeClr val="tx1"/>
          </a:solidFill>
          <a:latin typeface="+mn-lt"/>
          <a:ea typeface="+mn-ea"/>
          <a:cs typeface="+mn-cs"/>
        </a:defRPr>
      </a:lvl4pPr>
      <a:lvl5pPr marL="1828185" algn="l" defTabSz="914093" rtl="0" eaLnBrk="1" latinLnBrk="0" hangingPunct="1">
        <a:defRPr sz="1764" kern="1200">
          <a:solidFill>
            <a:schemeClr val="tx1"/>
          </a:solidFill>
          <a:latin typeface="+mn-lt"/>
          <a:ea typeface="+mn-ea"/>
          <a:cs typeface="+mn-cs"/>
        </a:defRPr>
      </a:lvl5pPr>
      <a:lvl6pPr marL="2285232" algn="l" defTabSz="914093" rtl="0" eaLnBrk="1" latinLnBrk="0" hangingPunct="1">
        <a:defRPr sz="1764" kern="1200">
          <a:solidFill>
            <a:schemeClr val="tx1"/>
          </a:solidFill>
          <a:latin typeface="+mn-lt"/>
          <a:ea typeface="+mn-ea"/>
          <a:cs typeface="+mn-cs"/>
        </a:defRPr>
      </a:lvl6pPr>
      <a:lvl7pPr marL="2742278" algn="l" defTabSz="914093" rtl="0" eaLnBrk="1" latinLnBrk="0" hangingPunct="1">
        <a:defRPr sz="1764" kern="1200">
          <a:solidFill>
            <a:schemeClr val="tx1"/>
          </a:solidFill>
          <a:latin typeface="+mn-lt"/>
          <a:ea typeface="+mn-ea"/>
          <a:cs typeface="+mn-cs"/>
        </a:defRPr>
      </a:lvl7pPr>
      <a:lvl8pPr marL="3199324" algn="l" defTabSz="914093" rtl="0" eaLnBrk="1" latinLnBrk="0" hangingPunct="1">
        <a:defRPr sz="1764" kern="1200">
          <a:solidFill>
            <a:schemeClr val="tx1"/>
          </a:solidFill>
          <a:latin typeface="+mn-lt"/>
          <a:ea typeface="+mn-ea"/>
          <a:cs typeface="+mn-cs"/>
        </a:defRPr>
      </a:lvl8pPr>
      <a:lvl9pPr marL="3656372" algn="l" defTabSz="914093"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hyperlink" Target="http://jwt.io/" TargetMode="External"/><Relationship Id="rId2" Type="http://schemas.openxmlformats.org/officeDocument/2006/relationships/hyperlink" Target="http://blogs.msdn.com/b/kaevans/archive/2013/08/25/creating-a-fiddler-extension-for-sharepoint-2013-app-tokens.aspx" TargetMode="External"/><Relationship Id="rId1" Type="http://schemas.openxmlformats.org/officeDocument/2006/relationships/slideLayout" Target="../slideLayouts/slideLayout5.xml"/><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21.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31.xml"/></Relationships>
</file>

<file path=ppt/slides/_rels/slide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4.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5.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5.xml"/><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7858" y="3287178"/>
            <a:ext cx="10237787" cy="997196"/>
          </a:xfrm>
        </p:spPr>
        <p:txBody>
          <a:bodyPr/>
          <a:lstStyle/>
          <a:p>
            <a:r>
              <a:rPr lang="en-US" dirty="0" smtClean="0"/>
              <a:t>Getting Started with Office 365 Authentication and Authorization</a:t>
            </a:r>
            <a:endParaRPr lang="en-US" dirty="0"/>
          </a:p>
        </p:txBody>
      </p:sp>
    </p:spTree>
    <p:extLst>
      <p:ext uri="{BB962C8B-B14F-4D97-AF65-F5344CB8AC3E}">
        <p14:creationId xmlns:p14="http://schemas.microsoft.com/office/powerpoint/2010/main" val="230400395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sz="4000" b="0" kern="1200" spc="-70" baseline="0" dirty="0" smtClean="0">
                <a:gradFill>
                  <a:gsLst>
                    <a:gs pos="100000">
                      <a:schemeClr val="bg2"/>
                    </a:gs>
                    <a:gs pos="0">
                      <a:schemeClr val="bg2"/>
                    </a:gs>
                  </a:gsLst>
                  <a:lin ang="5400000" scaled="0"/>
                </a:gradFill>
                <a:effectLst/>
                <a:latin typeface="+mj-lt"/>
                <a:ea typeface="+mn-ea"/>
                <a:cs typeface="+mn-cs"/>
              </a:rPr>
              <a:t>App Authentication uses Client ID/Secret</a:t>
            </a:r>
          </a:p>
          <a:p>
            <a:pPr lvl="1"/>
            <a:r>
              <a:rPr lang="en-US" baseline="0" dirty="0" smtClean="0"/>
              <a:t>Protect this information just as you would a user name / password</a:t>
            </a:r>
            <a:endParaRPr lang="en-US" dirty="0"/>
          </a:p>
        </p:txBody>
      </p:sp>
      <p:sp>
        <p:nvSpPr>
          <p:cNvPr id="3" name="Title 2"/>
          <p:cNvSpPr>
            <a:spLocks noGrp="1"/>
          </p:cNvSpPr>
          <p:nvPr>
            <p:ph type="title"/>
          </p:nvPr>
        </p:nvSpPr>
        <p:spPr/>
        <p:txBody>
          <a:bodyPr/>
          <a:lstStyle/>
          <a:p>
            <a:pPr lvl="0"/>
            <a:r>
              <a:rPr lang="en-US" baseline="0" dirty="0" smtClean="0"/>
              <a:t>Application Authentication</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10</a:t>
            </a:fld>
            <a:endParaRPr lang="en-US" dirty="0"/>
          </a:p>
        </p:txBody>
      </p:sp>
      <p:pic>
        <p:nvPicPr>
          <p:cNvPr id="5" name="Picture 4"/>
          <p:cNvPicPr>
            <a:picLocks noChangeAspect="1"/>
          </p:cNvPicPr>
          <p:nvPr/>
        </p:nvPicPr>
        <p:blipFill>
          <a:blip r:embed="rId3"/>
          <a:stretch>
            <a:fillRect/>
          </a:stretch>
        </p:blipFill>
        <p:spPr>
          <a:xfrm>
            <a:off x="1081386" y="2972709"/>
            <a:ext cx="8249257" cy="1570717"/>
          </a:xfrm>
          <a:prstGeom prst="rect">
            <a:avLst/>
          </a:prstGeom>
        </p:spPr>
      </p:pic>
    </p:spTree>
    <p:extLst>
      <p:ext uri="{BB962C8B-B14F-4D97-AF65-F5344CB8AC3E}">
        <p14:creationId xmlns:p14="http://schemas.microsoft.com/office/powerpoint/2010/main" val="2127879006"/>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a:t>
            </a:r>
            <a:endParaRPr lang="en-US" dirty="0"/>
          </a:p>
        </p:txBody>
      </p:sp>
      <p:sp>
        <p:nvSpPr>
          <p:cNvPr id="3" name="Text Placeholder 2"/>
          <p:cNvSpPr>
            <a:spLocks noGrp="1"/>
          </p:cNvSpPr>
          <p:nvPr>
            <p:ph type="body" sz="quarter" idx="12"/>
          </p:nvPr>
        </p:nvSpPr>
        <p:spPr/>
        <p:txBody>
          <a:bodyPr/>
          <a:lstStyle/>
          <a:p>
            <a:r>
              <a:rPr lang="en-US" dirty="0" smtClean="0"/>
              <a:t>OAUTH AUTHENTICATION FLOW</a:t>
            </a:r>
            <a:endParaRPr lang="en-US" dirty="0"/>
          </a:p>
        </p:txBody>
      </p:sp>
    </p:spTree>
    <p:extLst>
      <p:ext uri="{BB962C8B-B14F-4D97-AF65-F5344CB8AC3E}">
        <p14:creationId xmlns:p14="http://schemas.microsoft.com/office/powerpoint/2010/main" val="50200706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Troubleshooting</a:t>
            </a:r>
            <a:endParaRPr lang="en-US" dirty="0"/>
          </a:p>
        </p:txBody>
      </p:sp>
    </p:spTree>
    <p:extLst>
      <p:ext uri="{BB962C8B-B14F-4D97-AF65-F5344CB8AC3E}">
        <p14:creationId xmlns:p14="http://schemas.microsoft.com/office/powerpoint/2010/main" val="1398501640"/>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Login</a:t>
            </a:r>
            <a:r>
              <a:rPr lang="en-US" baseline="0" dirty="0" smtClean="0"/>
              <a:t> Errors</a:t>
            </a:r>
          </a:p>
          <a:p>
            <a:pPr lvl="1"/>
            <a:r>
              <a:rPr lang="en-US" dirty="0" smtClean="0"/>
              <a:t>Shown on web page</a:t>
            </a:r>
          </a:p>
          <a:p>
            <a:r>
              <a:rPr lang="en-US" dirty="0" smtClean="0"/>
              <a:t>Fiddler</a:t>
            </a:r>
          </a:p>
          <a:p>
            <a:pPr lvl="1"/>
            <a:r>
              <a:rPr lang="en-US" dirty="0" smtClean="0"/>
              <a:t>Shows response</a:t>
            </a:r>
            <a:r>
              <a:rPr lang="en-US" baseline="0" dirty="0" smtClean="0"/>
              <a:t> / request from apps running on local computer</a:t>
            </a:r>
          </a:p>
          <a:p>
            <a:pPr lvl="0"/>
            <a:r>
              <a:rPr lang="en-US" dirty="0" smtClean="0"/>
              <a:t>Review Response as JSON</a:t>
            </a:r>
          </a:p>
          <a:p>
            <a:pPr lvl="1"/>
            <a:r>
              <a:rPr lang="en-US" dirty="0" smtClean="0"/>
              <a:t>Authentication</a:t>
            </a:r>
            <a:r>
              <a:rPr lang="en-US" baseline="0" dirty="0" smtClean="0"/>
              <a:t> errors (invalid values)</a:t>
            </a:r>
          </a:p>
        </p:txBody>
      </p:sp>
      <p:sp>
        <p:nvSpPr>
          <p:cNvPr id="3" name="Title 2"/>
          <p:cNvSpPr>
            <a:spLocks noGrp="1"/>
          </p:cNvSpPr>
          <p:nvPr>
            <p:ph type="title"/>
          </p:nvPr>
        </p:nvSpPr>
        <p:spPr/>
        <p:txBody>
          <a:bodyPr/>
          <a:lstStyle/>
          <a:p>
            <a:r>
              <a:rPr lang="en-US" dirty="0" smtClean="0"/>
              <a:t>Troubleshooting Errors in </a:t>
            </a:r>
            <a:r>
              <a:rPr lang="en-US" dirty="0" err="1" smtClean="0"/>
              <a:t>Auth</a:t>
            </a:r>
            <a:r>
              <a:rPr lang="en-US" dirty="0" smtClean="0"/>
              <a:t> flow</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13</a:t>
            </a:fld>
            <a:endParaRPr lang="en-US" dirty="0"/>
          </a:p>
        </p:txBody>
      </p:sp>
      <p:sp>
        <p:nvSpPr>
          <p:cNvPr id="5" name="Rectangle 4"/>
          <p:cNvSpPr/>
          <p:nvPr/>
        </p:nvSpPr>
        <p:spPr>
          <a:xfrm>
            <a:off x="1081386" y="5172075"/>
            <a:ext cx="9062739" cy="923330"/>
          </a:xfrm>
          <a:prstGeom prst="rect">
            <a:avLst/>
          </a:prstGeom>
        </p:spPr>
        <p:txBody>
          <a:bodyPr wrap="square">
            <a:spAutoFit/>
          </a:bodyPr>
          <a:lstStyle/>
          <a:p>
            <a:r>
              <a:rPr lang="en-US" dirty="0">
                <a:latin typeface="Lucida Console" panose="020B0609040504020204" pitchFamily="49" charset="0"/>
                <a:ea typeface="Calibri" panose="020F0502020204030204" pitchFamily="34" charset="0"/>
                <a:cs typeface="Times New Roman" panose="02020603050405020304" pitchFamily="18" charset="0"/>
              </a:rPr>
              <a:t>{"error":"invalid_grant","error_description":"AADSTS70002: Error validating credentials. AADSTS50011: The reply address 'http://localhost:40298/Home/Discovery' is not valid</a:t>
            </a:r>
            <a:r>
              <a:rPr lang="en-US" dirty="0" smtClean="0">
                <a:latin typeface="Lucida Console" panose="020B0609040504020204" pitchFamily="49" charset="0"/>
                <a:ea typeface="Calibri" panose="020F0502020204030204" pitchFamily="34" charset="0"/>
                <a:cs typeface="Times New Roman" panose="02020603050405020304" pitchFamily="18" charset="0"/>
              </a:rPr>
              <a:t>.}</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6" name="Picture 5"/>
          <p:cNvPicPr>
            <a:picLocks noChangeAspect="1"/>
          </p:cNvPicPr>
          <p:nvPr/>
        </p:nvPicPr>
        <p:blipFill>
          <a:blip r:embed="rId3"/>
          <a:stretch>
            <a:fillRect/>
          </a:stretch>
        </p:blipFill>
        <p:spPr>
          <a:xfrm>
            <a:off x="5267521" y="1447799"/>
            <a:ext cx="5124730" cy="1438276"/>
          </a:xfrm>
          <a:prstGeom prst="rect">
            <a:avLst/>
          </a:prstGeom>
          <a:ln>
            <a:solidFill>
              <a:schemeClr val="accent1"/>
            </a:solidFill>
          </a:ln>
        </p:spPr>
      </p:pic>
    </p:spTree>
    <p:extLst>
      <p:ext uri="{BB962C8B-B14F-4D97-AF65-F5344CB8AC3E}">
        <p14:creationId xmlns:p14="http://schemas.microsoft.com/office/powerpoint/2010/main" val="3653947737"/>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Fiddler</a:t>
            </a:r>
          </a:p>
          <a:p>
            <a:pPr lvl="1" rtl="0" eaLnBrk="1" fontAlgn="auto" latinLnBrk="0" hangingPunct="1"/>
            <a:r>
              <a:rPr lang="en-US" dirty="0"/>
              <a:t>Extension to view SharePoint 2013 App Tokens</a:t>
            </a:r>
          </a:p>
          <a:p>
            <a:pPr lvl="2" rtl="0" eaLnBrk="1" fontAlgn="auto" latinLnBrk="0" hangingPunct="1"/>
            <a:r>
              <a:rPr lang="en-US" sz="2000" kern="1200" spc="-70" baseline="0" dirty="0" smtClean="0">
                <a:gradFill>
                  <a:gsLst>
                    <a:gs pos="100000">
                      <a:schemeClr val="bg2"/>
                    </a:gs>
                    <a:gs pos="0">
                      <a:schemeClr val="bg2"/>
                    </a:gs>
                  </a:gsLst>
                  <a:lin ang="5400000" scaled="0"/>
                </a:gradFill>
                <a:effectLst/>
                <a:latin typeface="+mj-lt"/>
                <a:ea typeface="+mn-ea"/>
                <a:cs typeface="+mn-cs"/>
                <a:hlinkClick r:id="rId2"/>
              </a:rPr>
              <a:t>http://blogs.msdn.com/b/kaevans/archive/2013/08/25/creating-a-fiddler-extension-for-sharepoint-2013-app-tokens.aspx</a:t>
            </a:r>
            <a:r>
              <a:rPr lang="en-US" sz="2000" kern="1200" spc="-70" baseline="0" dirty="0" smtClean="0">
                <a:gradFill>
                  <a:gsLst>
                    <a:gs pos="100000">
                      <a:schemeClr val="bg2"/>
                    </a:gs>
                    <a:gs pos="0">
                      <a:schemeClr val="bg2"/>
                    </a:gs>
                  </a:gsLst>
                  <a:lin ang="5400000" scaled="0"/>
                </a:gradFill>
                <a:effectLst/>
                <a:latin typeface="+mj-lt"/>
                <a:ea typeface="+mn-ea"/>
                <a:cs typeface="+mn-cs"/>
              </a:rPr>
              <a:t> </a:t>
            </a:r>
            <a:endParaRPr lang="en-US" dirty="0" smtClean="0">
              <a:effectLst/>
            </a:endParaRPr>
          </a:p>
          <a:p>
            <a:pPr lvl="0"/>
            <a:r>
              <a:rPr lang="en-US" dirty="0" smtClean="0"/>
              <a:t>Online</a:t>
            </a:r>
          </a:p>
          <a:p>
            <a:pPr lvl="1"/>
            <a:r>
              <a:rPr lang="en-US" dirty="0" smtClean="0"/>
              <a:t>Paste</a:t>
            </a:r>
            <a:r>
              <a:rPr lang="en-US" baseline="0" dirty="0" smtClean="0"/>
              <a:t> token in web page</a:t>
            </a:r>
          </a:p>
          <a:p>
            <a:pPr marL="231775" marR="0" lvl="2" indent="0" algn="l" defTabSz="914363" rtl="0" eaLnBrk="1" fontAlgn="auto" latinLnBrk="0" hangingPunct="1">
              <a:lnSpc>
                <a:spcPct val="90000"/>
              </a:lnSpc>
              <a:spcBef>
                <a:spcPct val="20000"/>
              </a:spcBef>
              <a:spcAft>
                <a:spcPts val="0"/>
              </a:spcAft>
              <a:buClrTx/>
              <a:buSzPct val="90000"/>
              <a:buFont typeface="Wingdings" pitchFamily="2" charset="2"/>
              <a:buNone/>
              <a:tabLst/>
              <a:defRPr/>
            </a:pPr>
            <a:r>
              <a:rPr lang="en-US" sz="2000" kern="1200" spc="0" baseline="0" dirty="0" smtClean="0">
                <a:gradFill>
                  <a:gsLst>
                    <a:gs pos="100000">
                      <a:schemeClr val="bg2"/>
                    </a:gs>
                    <a:gs pos="0">
                      <a:schemeClr val="bg2"/>
                    </a:gs>
                  </a:gsLst>
                  <a:lin ang="5400000" scaled="0"/>
                </a:gradFill>
                <a:effectLst/>
                <a:latin typeface="+mn-lt"/>
                <a:ea typeface="+mn-ea"/>
                <a:cs typeface="+mn-cs"/>
                <a:hlinkClick r:id="rId3"/>
              </a:rPr>
              <a:t>http://jwt.io/</a:t>
            </a:r>
            <a:r>
              <a:rPr lang="en-US" sz="2000" kern="1200" spc="0" baseline="0" dirty="0" smtClean="0">
                <a:gradFill>
                  <a:gsLst>
                    <a:gs pos="100000">
                      <a:schemeClr val="bg2"/>
                    </a:gs>
                    <a:gs pos="0">
                      <a:schemeClr val="bg2"/>
                    </a:gs>
                  </a:gsLst>
                  <a:lin ang="5400000" scaled="0"/>
                </a:gradFill>
                <a:effectLst/>
                <a:latin typeface="+mn-lt"/>
                <a:ea typeface="+mn-ea"/>
                <a:cs typeface="+mn-cs"/>
              </a:rPr>
              <a:t> </a:t>
            </a:r>
            <a:endParaRPr lang="en-US" dirty="0" smtClean="0">
              <a:effectLst/>
            </a:endParaRPr>
          </a:p>
          <a:p>
            <a:pPr lvl="1"/>
            <a:endParaRPr lang="en-US" dirty="0"/>
          </a:p>
        </p:txBody>
      </p:sp>
      <p:sp>
        <p:nvSpPr>
          <p:cNvPr id="3" name="Title 2"/>
          <p:cNvSpPr>
            <a:spLocks noGrp="1"/>
          </p:cNvSpPr>
          <p:nvPr>
            <p:ph type="title"/>
          </p:nvPr>
        </p:nvSpPr>
        <p:spPr/>
        <p:txBody>
          <a:bodyPr/>
          <a:lstStyle/>
          <a:p>
            <a:r>
              <a:rPr lang="en-US" dirty="0" smtClean="0"/>
              <a:t>Troubleshooting Tokens</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14</a:t>
            </a:fld>
            <a:endParaRPr lang="en-US" dirty="0"/>
          </a:p>
        </p:txBody>
      </p:sp>
      <p:pic>
        <p:nvPicPr>
          <p:cNvPr id="5" name="Picture 4"/>
          <p:cNvPicPr>
            <a:picLocks noChangeAspect="1"/>
          </p:cNvPicPr>
          <p:nvPr/>
        </p:nvPicPr>
        <p:blipFill>
          <a:blip r:embed="rId4"/>
          <a:stretch>
            <a:fillRect/>
          </a:stretch>
        </p:blipFill>
        <p:spPr>
          <a:xfrm>
            <a:off x="4786313" y="3257526"/>
            <a:ext cx="6881812" cy="2843773"/>
          </a:xfrm>
          <a:prstGeom prst="rect">
            <a:avLst/>
          </a:prstGeom>
        </p:spPr>
      </p:pic>
    </p:spTree>
    <p:extLst>
      <p:ext uri="{BB962C8B-B14F-4D97-AF65-F5344CB8AC3E}">
        <p14:creationId xmlns:p14="http://schemas.microsoft.com/office/powerpoint/2010/main" val="2271130007"/>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4708936" y="1814048"/>
            <a:ext cx="7346043" cy="2881519"/>
          </a:xfrm>
        </p:spPr>
        <p:txBody>
          <a:bodyPr/>
          <a:lstStyle/>
          <a:p>
            <a:r>
              <a:rPr lang="en-US" dirty="0" smtClean="0"/>
              <a:t>Introduction</a:t>
            </a:r>
          </a:p>
          <a:p>
            <a:r>
              <a:rPr lang="en-US" dirty="0" err="1" smtClean="0"/>
              <a:t>OAuth</a:t>
            </a:r>
            <a:r>
              <a:rPr lang="en-US" dirty="0" smtClean="0"/>
              <a:t> Basics &amp; Authentication Flow</a:t>
            </a:r>
          </a:p>
          <a:p>
            <a:r>
              <a:rPr lang="en-US" dirty="0" smtClean="0"/>
              <a:t>App Registration and Authentication</a:t>
            </a:r>
          </a:p>
          <a:p>
            <a:r>
              <a:rPr lang="en-US" dirty="0" smtClean="0"/>
              <a:t>Office 365 Discovery Service</a:t>
            </a:r>
          </a:p>
        </p:txBody>
      </p:sp>
      <p:pic>
        <p:nvPicPr>
          <p:cNvPr id="4" name="Picture Placeholder 3"/>
          <p:cNvPicPr>
            <a:picLocks noGrp="1" noChangeAspect="1"/>
          </p:cNvPicPr>
          <p:nvPr>
            <p:ph type="pic" sz="quarter" idx="16"/>
          </p:nvPr>
        </p:nvPicPr>
        <p:blipFill>
          <a:blip r:embed="rId3">
            <a:extLst>
              <a:ext uri="{28A0092B-C50C-407E-A947-70E740481C1C}">
                <a14:useLocalDpi xmlns:a14="http://schemas.microsoft.com/office/drawing/2010/main" val="0"/>
              </a:ext>
            </a:extLst>
          </a:blip>
          <a:stretch>
            <a:fillRect/>
          </a:stretch>
        </p:blipFill>
        <p:spPr>
          <a:xfrm>
            <a:off x="269169" y="1905492"/>
            <a:ext cx="4301734" cy="2865616"/>
          </a:xfrm>
        </p:spPr>
      </p:pic>
      <p:sp>
        <p:nvSpPr>
          <p:cNvPr id="5" name="Title 4"/>
          <p:cNvSpPr>
            <a:spLocks noGrp="1"/>
          </p:cNvSpPr>
          <p:nvPr>
            <p:ph type="title"/>
          </p:nvPr>
        </p:nvSpPr>
        <p:spPr/>
        <p:txBody>
          <a:bodyPr/>
          <a:lstStyle/>
          <a:p>
            <a:r>
              <a:rPr lang="en-US" dirty="0" smtClean="0"/>
              <a:t>Summary</a:t>
            </a:r>
            <a:endParaRPr lang="en-US" dirty="0"/>
          </a:p>
        </p:txBody>
      </p:sp>
    </p:spTree>
    <p:extLst>
      <p:ext uri="{BB962C8B-B14F-4D97-AF65-F5344CB8AC3E}">
        <p14:creationId xmlns:p14="http://schemas.microsoft.com/office/powerpoint/2010/main" val="1224743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3"/>
          <p:cNvSpPr txBox="1">
            <a:spLocks noChangeArrowheads="1"/>
          </p:cNvSpPr>
          <p:nvPr/>
        </p:nvSpPr>
        <p:spPr bwMode="blackWhite">
          <a:xfrm>
            <a:off x="520700" y="6298298"/>
            <a:ext cx="11173090" cy="323165"/>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4099" eaLnBrk="0" hangingPunct="0"/>
            <a:r>
              <a:rPr lang="en-US" sz="700" dirty="0">
                <a:gradFill>
                  <a:gsLst>
                    <a:gs pos="0">
                      <a:schemeClr val="tx1"/>
                    </a:gs>
                    <a:gs pos="100000">
                      <a:schemeClr val="tx1"/>
                    </a:gs>
                  </a:gsLst>
                  <a:lin ang="5400000" scaled="0"/>
                </a:gradFill>
                <a:latin typeface="Segoe UI" pitchFamily="34" charset="0"/>
                <a:ea typeface="Segoe UI" pitchFamily="34" charset="0"/>
                <a:cs typeface="Segoe UI" pitchFamily="34" charset="0"/>
              </a:rPr>
              <a:t>© </a:t>
            </a:r>
            <a:r>
              <a:rPr lang="en-US" sz="7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2014 Microsoft </a:t>
            </a:r>
            <a:r>
              <a:rPr lang="en-US" sz="700" dirty="0">
                <a:gradFill>
                  <a:gsLst>
                    <a:gs pos="0">
                      <a:schemeClr val="tx1"/>
                    </a:gs>
                    <a:gs pos="100000">
                      <a:schemeClr val="tx1"/>
                    </a:gs>
                  </a:gsLst>
                  <a:lin ang="5400000" scaled="0"/>
                </a:gradFill>
                <a:latin typeface="Segoe UI" pitchFamily="34" charset="0"/>
                <a:ea typeface="Segoe UI" pitchFamily="34" charset="0"/>
                <a:cs typeface="Segoe UI" pitchFamily="34" charset="0"/>
              </a:rPr>
              <a:t>Corporation. All rights reserved. Microsoft, Windows, </a:t>
            </a:r>
            <a:r>
              <a:rPr lang="en-US" sz="7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and </a:t>
            </a:r>
            <a:r>
              <a:rPr lang="en-US" sz="700" dirty="0">
                <a:gradFill>
                  <a:gsLst>
                    <a:gs pos="0">
                      <a:schemeClr val="tx1"/>
                    </a:gs>
                    <a:gs pos="100000">
                      <a:schemeClr val="tx1"/>
                    </a:gs>
                  </a:gsLst>
                  <a:lin ang="5400000" scaled="0"/>
                </a:gradFill>
                <a:latin typeface="Segoe UI" pitchFamily="34" charset="0"/>
                <a:ea typeface="Segoe UI" pitchFamily="34" charset="0"/>
                <a:cs typeface="Segoe UI" pitchFamily="34" charset="0"/>
              </a:rPr>
              <a:t>other product names are or may be registered trademarks and/or trademarks in the U.S. and/or other countries.</a:t>
            </a:r>
          </a:p>
          <a:p>
            <a:pPr defTabSz="914099" eaLnBrk="0" hangingPunct="0"/>
            <a:r>
              <a:rPr lang="en-US" sz="7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7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a:r>
            <a:br>
              <a:rPr lang="en-US" sz="7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br>
            <a:r>
              <a:rPr lang="en-US" sz="7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7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a:t>
            </a:r>
            <a:r>
              <a:rPr lang="en-US" sz="7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Microsoft</a:t>
            </a:r>
            <a:r>
              <a:rPr lang="en-US" sz="700" dirty="0">
                <a:gradFill>
                  <a:gsLst>
                    <a:gs pos="0">
                      <a:schemeClr val="tx1"/>
                    </a:gs>
                    <a:gs pos="100000">
                      <a:schemeClr val="tx1"/>
                    </a:gs>
                  </a:gsLst>
                  <a:lin ang="5400000" scaled="0"/>
                </a:gradFill>
                <a:latin typeface="Segoe UI" pitchFamily="34" charset="0"/>
                <a:ea typeface="Segoe UI" pitchFamily="34" charset="0"/>
                <a:cs typeface="Segoe UI" pitchFamily="34" charset="0"/>
              </a:rPr>
              <a:t>, and Microsoft cannot guarantee the accuracy of any information provided after the date of this presentation.  </a:t>
            </a:r>
            <a:r>
              <a:rPr lang="en-US" sz="7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MICROSOFT </a:t>
            </a:r>
            <a:r>
              <a:rPr lang="en-US" sz="700" dirty="0">
                <a:gradFill>
                  <a:gsLst>
                    <a:gs pos="0">
                      <a:schemeClr val="tx1"/>
                    </a:gs>
                    <a:gs pos="100000">
                      <a:schemeClr val="tx1"/>
                    </a:gs>
                  </a:gsLst>
                  <a:lin ang="5400000" scaled="0"/>
                </a:gradFill>
                <a:latin typeface="Segoe UI" pitchFamily="34" charset="0"/>
                <a:ea typeface="Segoe UI" pitchFamily="34" charset="0"/>
                <a:cs typeface="Segoe UI" pitchFamily="34" charset="0"/>
              </a:rPr>
              <a:t>MAKES NO WARRANTIES, EXPRESS, IMPLIED OR STATUTORY, AS TO THE INFORMATION IN THIS PRESENTATION.</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01" y="2452644"/>
            <a:ext cx="3657600" cy="1401115"/>
          </a:xfrm>
          <a:prstGeom prst="rect">
            <a:avLst/>
          </a:prstGeom>
        </p:spPr>
      </p:pic>
    </p:spTree>
    <p:extLst>
      <p:ext uri="{BB962C8B-B14F-4D97-AF65-F5344CB8AC3E}">
        <p14:creationId xmlns:p14="http://schemas.microsoft.com/office/powerpoint/2010/main" val="187769342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Office 365 </a:t>
            </a:r>
            <a:br>
              <a:rPr lang="en-US" dirty="0" smtClean="0"/>
            </a:br>
            <a:r>
              <a:rPr lang="en-US" dirty="0" smtClean="0"/>
              <a:t>Device Apps</a:t>
            </a:r>
            <a:endParaRPr lang="en-US" dirty="0"/>
          </a:p>
        </p:txBody>
      </p:sp>
      <p:pic>
        <p:nvPicPr>
          <p:cNvPr id="4" name="Picture 3"/>
          <p:cNvPicPr>
            <a:picLocks noChangeAspect="1"/>
          </p:cNvPicPr>
          <p:nvPr/>
        </p:nvPicPr>
        <p:blipFill rotWithShape="1">
          <a:blip r:embed="rId3"/>
          <a:srcRect l="13975" t="30366" r="63927" b="32367"/>
          <a:stretch/>
        </p:blipFill>
        <p:spPr>
          <a:xfrm>
            <a:off x="1842425" y="1906236"/>
            <a:ext cx="4251193" cy="2016432"/>
          </a:xfrm>
          <a:prstGeom prst="rect">
            <a:avLst/>
          </a:prstGeom>
        </p:spPr>
      </p:pic>
      <p:pic>
        <p:nvPicPr>
          <p:cNvPr id="5" name="Picture 4"/>
          <p:cNvPicPr>
            <a:picLocks noChangeAspect="1"/>
          </p:cNvPicPr>
          <p:nvPr/>
        </p:nvPicPr>
        <p:blipFill rotWithShape="1">
          <a:blip r:embed="rId4"/>
          <a:srcRect l="1653" t="18672" r="83780" b="44074"/>
          <a:stretch/>
        </p:blipFill>
        <p:spPr>
          <a:xfrm>
            <a:off x="6799123" y="482738"/>
            <a:ext cx="3958179" cy="2846997"/>
          </a:xfrm>
          <a:prstGeom prst="rect">
            <a:avLst/>
          </a:prstGeom>
        </p:spPr>
      </p:pic>
      <p:pic>
        <p:nvPicPr>
          <p:cNvPr id="6" name="Picture 5"/>
          <p:cNvPicPr>
            <a:picLocks noChangeAspect="1"/>
          </p:cNvPicPr>
          <p:nvPr/>
        </p:nvPicPr>
        <p:blipFill rotWithShape="1">
          <a:blip r:embed="rId5"/>
          <a:srcRect l="16562" t="30741" r="66771" b="40874"/>
          <a:stretch/>
        </p:blipFill>
        <p:spPr>
          <a:xfrm>
            <a:off x="6634581" y="3653049"/>
            <a:ext cx="4929053" cy="236094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Picture 7"/>
          <p:cNvPicPr>
            <a:picLocks noChangeAspect="1"/>
          </p:cNvPicPr>
          <p:nvPr/>
        </p:nvPicPr>
        <p:blipFill>
          <a:blip r:embed="rId6"/>
          <a:stretch>
            <a:fillRect/>
          </a:stretch>
        </p:blipFill>
        <p:spPr>
          <a:xfrm>
            <a:off x="1319841" y="4204729"/>
            <a:ext cx="4004855" cy="2137790"/>
          </a:xfrm>
          <a:prstGeom prst="rect">
            <a:avLst/>
          </a:prstGeom>
        </p:spPr>
      </p:pic>
    </p:spTree>
    <p:extLst>
      <p:ext uri="{BB962C8B-B14F-4D97-AF65-F5344CB8AC3E}">
        <p14:creationId xmlns:p14="http://schemas.microsoft.com/office/powerpoint/2010/main" val="35589732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smtClean="0"/>
              <a:t>Single </a:t>
            </a:r>
            <a:r>
              <a:rPr lang="en-US" dirty="0" err="1" smtClean="0"/>
              <a:t>auth</a:t>
            </a:r>
            <a:r>
              <a:rPr lang="en-US" dirty="0" smtClean="0"/>
              <a:t> flow for Office 365</a:t>
            </a:r>
          </a:p>
          <a:p>
            <a:pPr lvl="1"/>
            <a:r>
              <a:rPr lang="en-US" dirty="0" smtClean="0"/>
              <a:t>Azure AD Graph, Exchange, SharePoint</a:t>
            </a:r>
          </a:p>
          <a:p>
            <a:pPr lvl="1"/>
            <a:r>
              <a:rPr lang="en-US" dirty="0" smtClean="0"/>
              <a:t>Device apps and web sites</a:t>
            </a:r>
          </a:p>
          <a:p>
            <a:pPr lvl="1"/>
            <a:r>
              <a:rPr lang="en-US" dirty="0" smtClean="0"/>
              <a:t>Admin and end-user consent</a:t>
            </a:r>
          </a:p>
          <a:p>
            <a:r>
              <a:rPr lang="en-US" dirty="0" smtClean="0"/>
              <a:t>Secure protocol</a:t>
            </a:r>
          </a:p>
          <a:p>
            <a:pPr lvl="1"/>
            <a:r>
              <a:rPr lang="en-US" dirty="0" err="1" smtClean="0"/>
              <a:t>OAuth</a:t>
            </a:r>
            <a:r>
              <a:rPr lang="en-US" dirty="0" smtClean="0"/>
              <a:t> 2.0</a:t>
            </a:r>
          </a:p>
          <a:p>
            <a:pPr lvl="1"/>
            <a:r>
              <a:rPr lang="en-US" dirty="0" smtClean="0"/>
              <a:t>No capturing user credentials</a:t>
            </a:r>
          </a:p>
          <a:p>
            <a:pPr lvl="1"/>
            <a:r>
              <a:rPr lang="en-US" dirty="0" smtClean="0"/>
              <a:t>Fine-grained access scopes</a:t>
            </a:r>
          </a:p>
          <a:p>
            <a:pPr lvl="1"/>
            <a:r>
              <a:rPr lang="en-US" dirty="0" smtClean="0"/>
              <a:t>Supports MFA and federated user sign-in</a:t>
            </a:r>
          </a:p>
          <a:p>
            <a:pPr lvl="1"/>
            <a:r>
              <a:rPr lang="en-US" dirty="0" smtClean="0"/>
              <a:t>Long-term access through refresh tokens</a:t>
            </a:r>
          </a:p>
        </p:txBody>
      </p:sp>
      <p:sp>
        <p:nvSpPr>
          <p:cNvPr id="2" name="Title 1"/>
          <p:cNvSpPr>
            <a:spLocks noGrp="1"/>
          </p:cNvSpPr>
          <p:nvPr>
            <p:ph type="title"/>
          </p:nvPr>
        </p:nvSpPr>
        <p:spPr/>
        <p:txBody>
          <a:bodyPr/>
          <a:lstStyle/>
          <a:p>
            <a:r>
              <a:rPr lang="en-US" sz="4704" dirty="0"/>
              <a:t>Azure AD </a:t>
            </a:r>
            <a:r>
              <a:rPr lang="en-US" sz="4704" dirty="0" err="1"/>
              <a:t>OAuth</a:t>
            </a:r>
            <a:r>
              <a:rPr lang="en-US" sz="4704" dirty="0"/>
              <a:t> in </a:t>
            </a:r>
            <a:r>
              <a:rPr lang="en-US" sz="4704" dirty="0" smtClean="0"/>
              <a:t>Office 365 </a:t>
            </a:r>
            <a:r>
              <a:rPr lang="en-US" sz="4704" dirty="0"/>
              <a:t>Preview</a:t>
            </a:r>
          </a:p>
        </p:txBody>
      </p:sp>
      <p:pic>
        <p:nvPicPr>
          <p:cNvPr id="4" name="Picture 11"/>
          <p:cNvPicPr>
            <a:picLocks noChangeAspect="1"/>
          </p:cNvPicPr>
          <p:nvPr/>
        </p:nvPicPr>
        <p:blipFill rotWithShape="1">
          <a:blip r:embed="rId3"/>
          <a:srcRect l="38956" r="1088" b="17214"/>
          <a:stretch/>
        </p:blipFill>
        <p:spPr>
          <a:xfrm>
            <a:off x="7961477" y="1245607"/>
            <a:ext cx="3924985" cy="4911481"/>
          </a:xfrm>
          <a:prstGeom prst="rect">
            <a:avLst/>
          </a:prstGeom>
          <a:ln w="3175">
            <a:solidFill>
              <a:schemeClr val="tx1"/>
            </a:solidFill>
          </a:ln>
        </p:spPr>
      </p:pic>
    </p:spTree>
    <p:extLst>
      <p:ext uri="{BB962C8B-B14F-4D97-AF65-F5344CB8AC3E}">
        <p14:creationId xmlns:p14="http://schemas.microsoft.com/office/powerpoint/2010/main" val="2012428975"/>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OAuth</a:t>
            </a:r>
            <a:r>
              <a:rPr lang="en-US" dirty="0" smtClean="0"/>
              <a:t> Basics and Authentication Flow</a:t>
            </a:r>
            <a:endParaRPr lang="en-US" dirty="0"/>
          </a:p>
        </p:txBody>
      </p:sp>
      <p:sp>
        <p:nvSpPr>
          <p:cNvPr id="3" name="Text Placeholder 2"/>
          <p:cNvSpPr>
            <a:spLocks noGrp="1"/>
          </p:cNvSpPr>
          <p:nvPr>
            <p:ph type="body" sz="quarter" idx="12"/>
          </p:nvPr>
        </p:nvSpPr>
        <p:spPr/>
        <p:txBody>
          <a:bodyPr/>
          <a:lstStyle/>
          <a:p>
            <a:endParaRPr lang="en-US" dirty="0"/>
          </a:p>
        </p:txBody>
      </p:sp>
    </p:spTree>
    <p:extLst>
      <p:ext uri="{BB962C8B-B14F-4D97-AF65-F5344CB8AC3E}">
        <p14:creationId xmlns:p14="http://schemas.microsoft.com/office/powerpoint/2010/main" val="192495464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312" dirty="0"/>
              <a:t>Authentication to Office 365 APIs using Resource Id</a:t>
            </a:r>
          </a:p>
        </p:txBody>
      </p:sp>
      <p:sp>
        <p:nvSpPr>
          <p:cNvPr id="2" name="Rectangle 1"/>
          <p:cNvSpPr/>
          <p:nvPr/>
        </p:nvSpPr>
        <p:spPr bwMode="auto">
          <a:xfrm>
            <a:off x="1015994" y="1935348"/>
            <a:ext cx="448096" cy="4242816"/>
          </a:xfrm>
          <a:prstGeom prst="rect">
            <a:avLst/>
          </a:prstGeom>
          <a:solidFill>
            <a:schemeClr val="tx2"/>
          </a:solidFill>
          <a:ln>
            <a:headEnd type="none" w="med" len="med"/>
            <a:tailEnd type="none" w="med" len="med"/>
          </a:ln>
        </p:spPr>
        <p:style>
          <a:lnRef idx="3">
            <a:schemeClr val="lt1"/>
          </a:lnRef>
          <a:fillRef idx="1">
            <a:schemeClr val="accent3"/>
          </a:fillRef>
          <a:effectRef idx="1">
            <a:schemeClr val="accent3"/>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sp>
        <p:nvSpPr>
          <p:cNvPr id="7" name="Rectangle 6"/>
          <p:cNvSpPr/>
          <p:nvPr/>
        </p:nvSpPr>
        <p:spPr bwMode="auto">
          <a:xfrm>
            <a:off x="4202452" y="1935348"/>
            <a:ext cx="448096" cy="4242816"/>
          </a:xfrm>
          <a:prstGeom prst="rect">
            <a:avLst/>
          </a:prstGeom>
          <a:solidFill>
            <a:schemeClr val="accent2"/>
          </a:solidFill>
          <a:ln>
            <a:headEnd type="none" w="med" len="med"/>
            <a:tailEnd type="none" w="med" len="med"/>
          </a:ln>
        </p:spPr>
        <p:style>
          <a:lnRef idx="3">
            <a:schemeClr val="lt1"/>
          </a:lnRef>
          <a:fillRef idx="1">
            <a:schemeClr val="accent3"/>
          </a:fillRef>
          <a:effectRef idx="1">
            <a:schemeClr val="accent3"/>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sp>
        <p:nvSpPr>
          <p:cNvPr id="8" name="Rectangle 7"/>
          <p:cNvSpPr/>
          <p:nvPr/>
        </p:nvSpPr>
        <p:spPr bwMode="auto">
          <a:xfrm>
            <a:off x="7388910" y="1935348"/>
            <a:ext cx="448096" cy="4242816"/>
          </a:xfrm>
          <a:prstGeom prst="rect">
            <a:avLst/>
          </a:prstGeom>
          <a:solidFill>
            <a:schemeClr val="accent3"/>
          </a:solidFill>
          <a:ln>
            <a:headEnd type="none" w="med" len="med"/>
            <a:tailEnd type="none" w="med" len="med"/>
          </a:ln>
        </p:spPr>
        <p:style>
          <a:lnRef idx="3">
            <a:schemeClr val="lt1"/>
          </a:lnRef>
          <a:fillRef idx="1">
            <a:schemeClr val="accent3"/>
          </a:fillRef>
          <a:effectRef idx="1">
            <a:schemeClr val="accent3"/>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sp>
        <p:nvSpPr>
          <p:cNvPr id="9" name="Rectangle 8"/>
          <p:cNvSpPr/>
          <p:nvPr/>
        </p:nvSpPr>
        <p:spPr bwMode="auto">
          <a:xfrm>
            <a:off x="10575369" y="1935348"/>
            <a:ext cx="448096" cy="4238949"/>
          </a:xfrm>
          <a:prstGeom prst="rect">
            <a:avLst/>
          </a:prstGeom>
          <a:solidFill>
            <a:schemeClr val="accent4"/>
          </a:solidFill>
          <a:ln>
            <a:headEnd type="none" w="med" len="med"/>
            <a:tailEnd type="none" w="med" len="med"/>
          </a:ln>
        </p:spPr>
        <p:style>
          <a:lnRef idx="3">
            <a:schemeClr val="lt1"/>
          </a:lnRef>
          <a:fillRef idx="1">
            <a:schemeClr val="accent3"/>
          </a:fillRef>
          <a:effectRef idx="1">
            <a:schemeClr val="accent3"/>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sp>
        <p:nvSpPr>
          <p:cNvPr id="10" name="TextBox 9"/>
          <p:cNvSpPr txBox="1"/>
          <p:nvPr/>
        </p:nvSpPr>
        <p:spPr>
          <a:xfrm>
            <a:off x="418533" y="1467079"/>
            <a:ext cx="1906226" cy="479620"/>
          </a:xfrm>
          <a:prstGeom prst="rect">
            <a:avLst/>
          </a:prstGeom>
          <a:noFill/>
        </p:spPr>
        <p:txBody>
          <a:bodyPr wrap="none" lIns="179238" tIns="143391" rIns="179238" bIns="143391" rtlCol="0">
            <a:spAutoFit/>
          </a:bodyPr>
          <a:lstStyle/>
          <a:p>
            <a:pPr algn="ctr">
              <a:lnSpc>
                <a:spcPct val="90000"/>
              </a:lnSpc>
              <a:spcAft>
                <a:spcPts val="588"/>
              </a:spcAft>
            </a:pPr>
            <a:r>
              <a:rPr lang="en-US" sz="1372" b="1" dirty="0">
                <a:solidFill>
                  <a:schemeClr val="bg2"/>
                </a:solidFill>
              </a:rPr>
              <a:t>Native Application</a:t>
            </a:r>
          </a:p>
        </p:txBody>
      </p:sp>
      <p:sp>
        <p:nvSpPr>
          <p:cNvPr id="11" name="TextBox 10"/>
          <p:cNvSpPr txBox="1"/>
          <p:nvPr/>
        </p:nvSpPr>
        <p:spPr>
          <a:xfrm>
            <a:off x="3331155" y="1188521"/>
            <a:ext cx="2341541" cy="745070"/>
          </a:xfrm>
          <a:prstGeom prst="rect">
            <a:avLst/>
          </a:prstGeom>
          <a:noFill/>
        </p:spPr>
        <p:txBody>
          <a:bodyPr wrap="none" lIns="179238" tIns="143391" rIns="179238" bIns="143391" rtlCol="0">
            <a:spAutoFit/>
          </a:bodyPr>
          <a:lstStyle/>
          <a:p>
            <a:pPr algn="ctr">
              <a:lnSpc>
                <a:spcPct val="90000"/>
              </a:lnSpc>
              <a:spcAft>
                <a:spcPts val="588"/>
              </a:spcAft>
            </a:pPr>
            <a:r>
              <a:rPr lang="en-US" sz="1372" b="1" dirty="0">
                <a:solidFill>
                  <a:schemeClr val="bg2"/>
                </a:solidFill>
              </a:rPr>
              <a:t>Azure AD Authorization</a:t>
            </a:r>
          </a:p>
          <a:p>
            <a:pPr algn="ctr">
              <a:lnSpc>
                <a:spcPct val="90000"/>
              </a:lnSpc>
              <a:spcAft>
                <a:spcPts val="588"/>
              </a:spcAft>
            </a:pPr>
            <a:r>
              <a:rPr lang="en-US" sz="1372" b="1" dirty="0">
                <a:solidFill>
                  <a:schemeClr val="bg2"/>
                </a:solidFill>
              </a:rPr>
              <a:t>Endpoint	</a:t>
            </a:r>
          </a:p>
        </p:txBody>
      </p:sp>
      <p:sp>
        <p:nvSpPr>
          <p:cNvPr id="12" name="TextBox 11"/>
          <p:cNvSpPr txBox="1"/>
          <p:nvPr/>
        </p:nvSpPr>
        <p:spPr>
          <a:xfrm>
            <a:off x="6864704" y="1188521"/>
            <a:ext cx="1689353" cy="745070"/>
          </a:xfrm>
          <a:prstGeom prst="rect">
            <a:avLst/>
          </a:prstGeom>
          <a:noFill/>
        </p:spPr>
        <p:txBody>
          <a:bodyPr wrap="none" lIns="179238" tIns="143391" rIns="179238" bIns="143391" rtlCol="0">
            <a:spAutoFit/>
          </a:bodyPr>
          <a:lstStyle/>
          <a:p>
            <a:pPr algn="ctr">
              <a:lnSpc>
                <a:spcPct val="90000"/>
              </a:lnSpc>
              <a:spcAft>
                <a:spcPts val="588"/>
              </a:spcAft>
            </a:pPr>
            <a:r>
              <a:rPr lang="en-US" sz="1372" b="1" dirty="0">
                <a:solidFill>
                  <a:schemeClr val="bg2"/>
                </a:solidFill>
              </a:rPr>
              <a:t>Azure AD Token</a:t>
            </a:r>
          </a:p>
          <a:p>
            <a:pPr algn="ctr">
              <a:lnSpc>
                <a:spcPct val="90000"/>
              </a:lnSpc>
              <a:spcAft>
                <a:spcPts val="588"/>
              </a:spcAft>
            </a:pPr>
            <a:r>
              <a:rPr lang="en-US" sz="1372" b="1" dirty="0">
                <a:solidFill>
                  <a:schemeClr val="bg2"/>
                </a:solidFill>
              </a:rPr>
              <a:t>Endpoint	</a:t>
            </a:r>
          </a:p>
        </p:txBody>
      </p:sp>
      <p:sp>
        <p:nvSpPr>
          <p:cNvPr id="13" name="TextBox 12"/>
          <p:cNvSpPr txBox="1"/>
          <p:nvPr/>
        </p:nvSpPr>
        <p:spPr>
          <a:xfrm>
            <a:off x="9925107" y="1467079"/>
            <a:ext cx="1548145" cy="479620"/>
          </a:xfrm>
          <a:prstGeom prst="rect">
            <a:avLst/>
          </a:prstGeom>
          <a:noFill/>
        </p:spPr>
        <p:txBody>
          <a:bodyPr wrap="none" lIns="179238" tIns="143391" rIns="179238" bIns="143391" rtlCol="0">
            <a:spAutoFit/>
          </a:bodyPr>
          <a:lstStyle/>
          <a:p>
            <a:pPr algn="ctr">
              <a:lnSpc>
                <a:spcPct val="90000"/>
              </a:lnSpc>
              <a:spcAft>
                <a:spcPts val="588"/>
              </a:spcAft>
            </a:pPr>
            <a:r>
              <a:rPr lang="en-US" sz="1372" b="1" dirty="0">
                <a:solidFill>
                  <a:schemeClr val="bg2"/>
                </a:solidFill>
              </a:rPr>
              <a:t>Office 365 API</a:t>
            </a:r>
          </a:p>
        </p:txBody>
      </p:sp>
      <p:cxnSp>
        <p:nvCxnSpPr>
          <p:cNvPr id="14" name="Straight Arrow Connector 13"/>
          <p:cNvCxnSpPr/>
          <p:nvPr/>
        </p:nvCxnSpPr>
        <p:spPr>
          <a:xfrm>
            <a:off x="1464090" y="2383443"/>
            <a:ext cx="2738363" cy="0"/>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1464090" y="2756856"/>
            <a:ext cx="2738363" cy="0"/>
          </a:xfrm>
          <a:prstGeom prst="straightConnector1">
            <a:avLst/>
          </a:prstGeom>
          <a:ln w="28575">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1464090" y="3130270"/>
            <a:ext cx="2091113" cy="0"/>
          </a:xfrm>
          <a:prstGeom prst="straightConnector1">
            <a:avLst/>
          </a:prstGeom>
          <a:ln w="28575">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V="1">
            <a:off x="3555203" y="2756857"/>
            <a:ext cx="0" cy="373413"/>
          </a:xfrm>
          <a:prstGeom prst="lin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1373410" y="2010031"/>
            <a:ext cx="2305343" cy="452472"/>
          </a:xfrm>
          <a:prstGeom prst="rect">
            <a:avLst/>
          </a:prstGeom>
          <a:noFill/>
        </p:spPr>
        <p:txBody>
          <a:bodyPr wrap="none" lIns="179238" tIns="143391" rIns="179238" bIns="143391" rtlCol="0">
            <a:spAutoFit/>
          </a:bodyPr>
          <a:lstStyle/>
          <a:p>
            <a:pPr>
              <a:lnSpc>
                <a:spcPct val="90000"/>
              </a:lnSpc>
              <a:spcAft>
                <a:spcPts val="588"/>
              </a:spcAft>
            </a:pPr>
            <a:r>
              <a:rPr lang="en-US" sz="1176" b="1" dirty="0">
                <a:solidFill>
                  <a:schemeClr val="bg2"/>
                </a:solidFill>
              </a:rPr>
              <a:t>Request authorization code</a:t>
            </a:r>
          </a:p>
        </p:txBody>
      </p:sp>
      <p:sp>
        <p:nvSpPr>
          <p:cNvPr id="21" name="TextBox 20"/>
          <p:cNvSpPr txBox="1"/>
          <p:nvPr/>
        </p:nvSpPr>
        <p:spPr>
          <a:xfrm>
            <a:off x="2089409" y="2379068"/>
            <a:ext cx="2298555" cy="452472"/>
          </a:xfrm>
          <a:prstGeom prst="rect">
            <a:avLst/>
          </a:prstGeom>
          <a:noFill/>
        </p:spPr>
        <p:txBody>
          <a:bodyPr wrap="none" lIns="179238" tIns="143391" rIns="179238" bIns="143391" rtlCol="0">
            <a:spAutoFit/>
          </a:bodyPr>
          <a:lstStyle/>
          <a:p>
            <a:pPr>
              <a:lnSpc>
                <a:spcPct val="90000"/>
              </a:lnSpc>
              <a:spcAft>
                <a:spcPts val="588"/>
              </a:spcAft>
            </a:pPr>
            <a:r>
              <a:rPr lang="en-US" sz="1176" b="1" dirty="0">
                <a:solidFill>
                  <a:schemeClr val="bg2"/>
                </a:solidFill>
              </a:rPr>
              <a:t>Sign-in via browser pop-up</a:t>
            </a:r>
          </a:p>
        </p:txBody>
      </p:sp>
      <p:sp>
        <p:nvSpPr>
          <p:cNvPr id="22" name="TextBox 21"/>
          <p:cNvSpPr txBox="1"/>
          <p:nvPr/>
        </p:nvSpPr>
        <p:spPr>
          <a:xfrm>
            <a:off x="1451114" y="2760605"/>
            <a:ext cx="2216231" cy="452472"/>
          </a:xfrm>
          <a:prstGeom prst="rect">
            <a:avLst/>
          </a:prstGeom>
          <a:noFill/>
        </p:spPr>
        <p:txBody>
          <a:bodyPr wrap="none" lIns="179238" tIns="143391" rIns="179238" bIns="143391" rtlCol="0">
            <a:spAutoFit/>
          </a:bodyPr>
          <a:lstStyle/>
          <a:p>
            <a:pPr>
              <a:lnSpc>
                <a:spcPct val="90000"/>
              </a:lnSpc>
              <a:spcAft>
                <a:spcPts val="588"/>
              </a:spcAft>
            </a:pPr>
            <a:r>
              <a:rPr lang="en-US" sz="1176" b="1" dirty="0">
                <a:solidFill>
                  <a:schemeClr val="bg2"/>
                </a:solidFill>
              </a:rPr>
              <a:t>Return authorization code</a:t>
            </a:r>
          </a:p>
        </p:txBody>
      </p:sp>
      <p:cxnSp>
        <p:nvCxnSpPr>
          <p:cNvPr id="24" name="Straight Arrow Connector 23"/>
          <p:cNvCxnSpPr/>
          <p:nvPr/>
        </p:nvCxnSpPr>
        <p:spPr>
          <a:xfrm>
            <a:off x="1469561" y="3802413"/>
            <a:ext cx="5919350" cy="0"/>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1451114" y="4250509"/>
            <a:ext cx="5919350" cy="0"/>
          </a:xfrm>
          <a:prstGeom prst="straightConnector1">
            <a:avLst/>
          </a:prstGeom>
          <a:ln w="28575">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1371646" y="3443673"/>
            <a:ext cx="5769893" cy="452472"/>
          </a:xfrm>
          <a:prstGeom prst="rect">
            <a:avLst/>
          </a:prstGeom>
          <a:noFill/>
        </p:spPr>
        <p:txBody>
          <a:bodyPr wrap="none" lIns="179238" tIns="143391" rIns="179238" bIns="143391" rtlCol="0">
            <a:spAutoFit/>
          </a:bodyPr>
          <a:lstStyle/>
          <a:p>
            <a:pPr>
              <a:lnSpc>
                <a:spcPct val="90000"/>
              </a:lnSpc>
              <a:spcAft>
                <a:spcPts val="588"/>
              </a:spcAft>
            </a:pPr>
            <a:r>
              <a:rPr lang="en-US" sz="1176" b="1" dirty="0">
                <a:solidFill>
                  <a:schemeClr val="bg2"/>
                </a:solidFill>
              </a:rPr>
              <a:t>Redeem authorization code and acquire access token for Office 365 resource</a:t>
            </a:r>
          </a:p>
        </p:txBody>
      </p:sp>
      <p:sp>
        <p:nvSpPr>
          <p:cNvPr id="27" name="TextBox 26"/>
          <p:cNvSpPr txBox="1"/>
          <p:nvPr/>
        </p:nvSpPr>
        <p:spPr>
          <a:xfrm>
            <a:off x="1384465" y="4264426"/>
            <a:ext cx="3057515" cy="452472"/>
          </a:xfrm>
          <a:prstGeom prst="rect">
            <a:avLst/>
          </a:prstGeom>
          <a:noFill/>
        </p:spPr>
        <p:txBody>
          <a:bodyPr wrap="none" lIns="179238" tIns="143391" rIns="179238" bIns="143391" rtlCol="0">
            <a:spAutoFit/>
          </a:bodyPr>
          <a:lstStyle/>
          <a:p>
            <a:pPr>
              <a:lnSpc>
                <a:spcPct val="90000"/>
              </a:lnSpc>
              <a:spcAft>
                <a:spcPts val="588"/>
              </a:spcAft>
            </a:pPr>
            <a:r>
              <a:rPr lang="en-US" sz="1176" b="1" dirty="0">
                <a:solidFill>
                  <a:schemeClr val="bg2"/>
                </a:solidFill>
              </a:rPr>
              <a:t>Return access token and refresh token</a:t>
            </a:r>
          </a:p>
        </p:txBody>
      </p:sp>
      <p:cxnSp>
        <p:nvCxnSpPr>
          <p:cNvPr id="32" name="Straight Arrow Connector 31"/>
          <p:cNvCxnSpPr/>
          <p:nvPr/>
        </p:nvCxnSpPr>
        <p:spPr>
          <a:xfrm>
            <a:off x="1486969" y="5266578"/>
            <a:ext cx="9082930" cy="0"/>
          </a:xfrm>
          <a:prstGeom prst="straightConnector1">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1492430" y="5370748"/>
            <a:ext cx="1916532" cy="452472"/>
          </a:xfrm>
          <a:prstGeom prst="rect">
            <a:avLst/>
          </a:prstGeom>
          <a:noFill/>
        </p:spPr>
        <p:txBody>
          <a:bodyPr wrap="none" lIns="179238" tIns="143391" rIns="179238" bIns="143391" rtlCol="0">
            <a:spAutoFit/>
          </a:bodyPr>
          <a:lstStyle/>
          <a:p>
            <a:pPr>
              <a:lnSpc>
                <a:spcPct val="90000"/>
              </a:lnSpc>
              <a:spcAft>
                <a:spcPts val="588"/>
              </a:spcAft>
            </a:pPr>
            <a:r>
              <a:rPr lang="en-US" sz="1176" b="1" dirty="0">
                <a:solidFill>
                  <a:schemeClr val="bg2"/>
                </a:solidFill>
              </a:rPr>
              <a:t>Return Http Response</a:t>
            </a:r>
          </a:p>
        </p:txBody>
      </p:sp>
      <p:sp>
        <p:nvSpPr>
          <p:cNvPr id="34" name="TextBox 33"/>
          <p:cNvSpPr txBox="1"/>
          <p:nvPr/>
        </p:nvSpPr>
        <p:spPr>
          <a:xfrm>
            <a:off x="1400116" y="4882869"/>
            <a:ext cx="3301911" cy="452472"/>
          </a:xfrm>
          <a:prstGeom prst="rect">
            <a:avLst/>
          </a:prstGeom>
          <a:noFill/>
        </p:spPr>
        <p:txBody>
          <a:bodyPr wrap="none" lIns="179238" tIns="143391" rIns="179238" bIns="143391" rtlCol="0">
            <a:spAutoFit/>
          </a:bodyPr>
          <a:lstStyle/>
          <a:p>
            <a:pPr>
              <a:lnSpc>
                <a:spcPct val="90000"/>
              </a:lnSpc>
              <a:spcAft>
                <a:spcPts val="588"/>
              </a:spcAft>
            </a:pPr>
            <a:r>
              <a:rPr lang="en-US" sz="1176" b="1" dirty="0">
                <a:solidFill>
                  <a:schemeClr val="bg2"/>
                </a:solidFill>
              </a:rPr>
              <a:t>Call Office 365 API using the access token</a:t>
            </a:r>
          </a:p>
        </p:txBody>
      </p:sp>
      <p:cxnSp>
        <p:nvCxnSpPr>
          <p:cNvPr id="35" name="Straight Arrow Connector 34"/>
          <p:cNvCxnSpPr/>
          <p:nvPr/>
        </p:nvCxnSpPr>
        <p:spPr>
          <a:xfrm>
            <a:off x="1473769" y="5722547"/>
            <a:ext cx="9082930" cy="0"/>
          </a:xfrm>
          <a:prstGeom prst="straightConnector1">
            <a:avLst/>
          </a:prstGeom>
          <a:ln w="28575">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408691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22" grpId="0"/>
      <p:bldP spid="26" grpId="0"/>
      <p:bldP spid="27" grpId="0"/>
      <p:bldP spid="33" grpId="0"/>
      <p:bldP spid="3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 Registration &amp; Authentication</a:t>
            </a:r>
            <a:endParaRPr lang="en-US" dirty="0"/>
          </a:p>
        </p:txBody>
      </p:sp>
      <p:sp>
        <p:nvSpPr>
          <p:cNvPr id="3" name="Text Placeholder 2"/>
          <p:cNvSpPr>
            <a:spLocks noGrp="1"/>
          </p:cNvSpPr>
          <p:nvPr>
            <p:ph type="body" sz="quarter" idx="12"/>
          </p:nvPr>
        </p:nvSpPr>
        <p:spPr/>
        <p:txBody>
          <a:bodyPr/>
          <a:lstStyle/>
          <a:p>
            <a:endParaRPr lang="en-US" dirty="0"/>
          </a:p>
        </p:txBody>
      </p:sp>
    </p:spTree>
    <p:extLst>
      <p:ext uri="{BB962C8B-B14F-4D97-AF65-F5344CB8AC3E}">
        <p14:creationId xmlns:p14="http://schemas.microsoft.com/office/powerpoint/2010/main" val="148933603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p:txBody>
          <a:bodyPr/>
          <a:lstStyle/>
          <a:p>
            <a:r>
              <a:rPr lang="en-US" dirty="0" smtClean="0"/>
              <a:t>Included in Office 365 Subscription</a:t>
            </a:r>
          </a:p>
          <a:p>
            <a:r>
              <a:rPr lang="en-US" dirty="0" smtClean="0"/>
              <a:t>Users &amp; Groups managed in Office</a:t>
            </a:r>
            <a:r>
              <a:rPr lang="en-US" baseline="0" dirty="0" smtClean="0"/>
              <a:t> 365 Portal</a:t>
            </a:r>
          </a:p>
          <a:p>
            <a:pPr lvl="1"/>
            <a:r>
              <a:rPr lang="en-US" dirty="0" smtClean="0"/>
              <a:t>Changes persisted</a:t>
            </a:r>
            <a:r>
              <a:rPr lang="en-US" baseline="0" dirty="0" smtClean="0"/>
              <a:t> in Azure AD</a:t>
            </a:r>
          </a:p>
          <a:p>
            <a:pPr lvl="0"/>
            <a:endParaRPr lang="en-US" dirty="0"/>
          </a:p>
        </p:txBody>
      </p:sp>
      <p:sp>
        <p:nvSpPr>
          <p:cNvPr id="6" name="Title 5"/>
          <p:cNvSpPr>
            <a:spLocks noGrp="1"/>
          </p:cNvSpPr>
          <p:nvPr>
            <p:ph type="title"/>
          </p:nvPr>
        </p:nvSpPr>
        <p:spPr/>
        <p:txBody>
          <a:bodyPr/>
          <a:lstStyle/>
          <a:p>
            <a:r>
              <a:rPr lang="en-US" dirty="0" smtClean="0"/>
              <a:t>Azure Active</a:t>
            </a:r>
            <a:r>
              <a:rPr lang="en-US" baseline="0" dirty="0" smtClean="0"/>
              <a:t> Directory (Azure AD)</a:t>
            </a:r>
            <a:endParaRPr lang="en-US" dirty="0"/>
          </a:p>
        </p:txBody>
      </p:sp>
      <p:pic>
        <p:nvPicPr>
          <p:cNvPr id="2" name="Picture 1"/>
          <p:cNvPicPr>
            <a:picLocks noChangeAspect="1"/>
          </p:cNvPicPr>
          <p:nvPr/>
        </p:nvPicPr>
        <p:blipFill rotWithShape="1">
          <a:blip r:embed="rId3"/>
          <a:srcRect b="8309"/>
          <a:stretch/>
        </p:blipFill>
        <p:spPr>
          <a:xfrm>
            <a:off x="519112" y="3423725"/>
            <a:ext cx="6325148" cy="3277113"/>
          </a:xfrm>
          <a:prstGeom prst="rect">
            <a:avLst/>
          </a:prstGeom>
        </p:spPr>
      </p:pic>
      <p:pic>
        <p:nvPicPr>
          <p:cNvPr id="3" name="Picture 2"/>
          <p:cNvPicPr>
            <a:picLocks noChangeAspect="1"/>
          </p:cNvPicPr>
          <p:nvPr/>
        </p:nvPicPr>
        <p:blipFill>
          <a:blip r:embed="rId4"/>
          <a:stretch>
            <a:fillRect/>
          </a:stretch>
        </p:blipFill>
        <p:spPr>
          <a:xfrm>
            <a:off x="4352291" y="3156474"/>
            <a:ext cx="7315834" cy="2545301"/>
          </a:xfrm>
          <a:prstGeom prst="rect">
            <a:avLst/>
          </a:prstGeom>
        </p:spPr>
      </p:pic>
    </p:spTree>
    <p:extLst>
      <p:ext uri="{BB962C8B-B14F-4D97-AF65-F5344CB8AC3E}">
        <p14:creationId xmlns:p14="http://schemas.microsoft.com/office/powerpoint/2010/main" val="1658166478"/>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r>
              <a:rPr lang="en-US" dirty="0" smtClean="0"/>
              <a:t>Application Types</a:t>
            </a:r>
          </a:p>
          <a:p>
            <a:pPr lvl="1"/>
            <a:r>
              <a:rPr lang="en-US" dirty="0" smtClean="0"/>
              <a:t>Custom developed</a:t>
            </a:r>
          </a:p>
          <a:p>
            <a:pPr lvl="1"/>
            <a:r>
              <a:rPr lang="en-US" dirty="0" smtClean="0"/>
              <a:t>Third-party, published in the gallery</a:t>
            </a:r>
          </a:p>
          <a:p>
            <a:pPr lvl="2"/>
            <a:r>
              <a:rPr lang="en-US" dirty="0" smtClean="0"/>
              <a:t>Office</a:t>
            </a:r>
            <a:r>
              <a:rPr lang="en-US" baseline="0" dirty="0" smtClean="0"/>
              <a:t> 365 SharePoint, Exchange</a:t>
            </a:r>
          </a:p>
          <a:p>
            <a:pPr lvl="2"/>
            <a:r>
              <a:rPr lang="en-US" baseline="0" dirty="0" smtClean="0"/>
              <a:t>Dynamics CRM</a:t>
            </a:r>
          </a:p>
          <a:p>
            <a:pPr lvl="2"/>
            <a:r>
              <a:rPr lang="en-US" baseline="0" dirty="0" smtClean="0"/>
              <a:t>Thousands of others</a:t>
            </a:r>
            <a:endParaRPr lang="en-US" dirty="0" smtClean="0"/>
          </a:p>
          <a:p>
            <a:pPr lvl="1"/>
            <a:endParaRPr lang="en-US" dirty="0" smtClean="0"/>
          </a:p>
          <a:p>
            <a:pPr lvl="0"/>
            <a:r>
              <a:rPr lang="en-US" dirty="0" smtClean="0"/>
              <a:t>Custom Applications</a:t>
            </a:r>
          </a:p>
          <a:p>
            <a:pPr lvl="1"/>
            <a:r>
              <a:rPr lang="en-US" dirty="0" smtClean="0"/>
              <a:t>Web Application and/or </a:t>
            </a:r>
            <a:r>
              <a:rPr lang="en-US" dirty="0" err="1" smtClean="0"/>
              <a:t>WebAPI</a:t>
            </a:r>
            <a:r>
              <a:rPr lang="en-US" dirty="0" smtClean="0"/>
              <a:t> </a:t>
            </a:r>
          </a:p>
          <a:p>
            <a:pPr lvl="1"/>
            <a:r>
              <a:rPr lang="en-US" dirty="0" smtClean="0"/>
              <a:t>Native Client</a:t>
            </a:r>
          </a:p>
        </p:txBody>
      </p:sp>
      <p:sp>
        <p:nvSpPr>
          <p:cNvPr id="5" name="Title 4"/>
          <p:cNvSpPr>
            <a:spLocks noGrp="1"/>
          </p:cNvSpPr>
          <p:nvPr>
            <p:ph type="title"/>
          </p:nvPr>
        </p:nvSpPr>
        <p:spPr/>
        <p:txBody>
          <a:bodyPr/>
          <a:lstStyle/>
          <a:p>
            <a:r>
              <a:rPr lang="en-US" dirty="0" smtClean="0"/>
              <a:t>Application Registration</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8</a:t>
            </a:fld>
            <a:endParaRPr lang="en-US" dirty="0"/>
          </a:p>
        </p:txBody>
      </p:sp>
      <p:pic>
        <p:nvPicPr>
          <p:cNvPr id="7" name="Picture 6"/>
          <p:cNvPicPr>
            <a:picLocks noChangeAspect="1"/>
          </p:cNvPicPr>
          <p:nvPr/>
        </p:nvPicPr>
        <p:blipFill>
          <a:blip r:embed="rId2"/>
          <a:stretch>
            <a:fillRect/>
          </a:stretch>
        </p:blipFill>
        <p:spPr>
          <a:xfrm>
            <a:off x="5300663" y="1423146"/>
            <a:ext cx="6367462" cy="4439190"/>
          </a:xfrm>
          <a:prstGeom prst="rect">
            <a:avLst/>
          </a:prstGeom>
          <a:ln>
            <a:solidFill>
              <a:schemeClr val="accent1"/>
            </a:solidFill>
          </a:ln>
        </p:spPr>
      </p:pic>
      <p:pic>
        <p:nvPicPr>
          <p:cNvPr id="9" name="Picture 8"/>
          <p:cNvPicPr>
            <a:picLocks noChangeAspect="1"/>
          </p:cNvPicPr>
          <p:nvPr/>
        </p:nvPicPr>
        <p:blipFill>
          <a:blip r:embed="rId3"/>
          <a:stretch>
            <a:fillRect/>
          </a:stretch>
        </p:blipFill>
        <p:spPr>
          <a:xfrm>
            <a:off x="5441157" y="3196993"/>
            <a:ext cx="4801016" cy="3429297"/>
          </a:xfrm>
          <a:prstGeom prst="rect">
            <a:avLst/>
          </a:prstGeom>
          <a:ln>
            <a:solidFill>
              <a:schemeClr val="accent1"/>
            </a:solidFill>
          </a:ln>
        </p:spPr>
      </p:pic>
    </p:spTree>
    <p:extLst>
      <p:ext uri="{BB962C8B-B14F-4D97-AF65-F5344CB8AC3E}">
        <p14:creationId xmlns:p14="http://schemas.microsoft.com/office/powerpoint/2010/main" val="270044109"/>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Key information</a:t>
            </a:r>
          </a:p>
          <a:p>
            <a:pPr lvl="1"/>
            <a:r>
              <a:rPr lang="en-US" dirty="0" smtClean="0"/>
              <a:t>Client ID</a:t>
            </a:r>
          </a:p>
          <a:p>
            <a:pPr lvl="1"/>
            <a:r>
              <a:rPr lang="en-US" dirty="0" smtClean="0"/>
              <a:t>Keys (aka Client Secret)</a:t>
            </a:r>
          </a:p>
          <a:p>
            <a:pPr lvl="1"/>
            <a:r>
              <a:rPr lang="en-US" baseline="0" dirty="0" smtClean="0"/>
              <a:t>Redirect /Sign-On URI</a:t>
            </a:r>
          </a:p>
        </p:txBody>
      </p:sp>
      <p:sp>
        <p:nvSpPr>
          <p:cNvPr id="3" name="Title 2"/>
          <p:cNvSpPr>
            <a:spLocks noGrp="1"/>
          </p:cNvSpPr>
          <p:nvPr>
            <p:ph type="title"/>
          </p:nvPr>
        </p:nvSpPr>
        <p:spPr/>
        <p:txBody>
          <a:bodyPr/>
          <a:lstStyle/>
          <a:p>
            <a:r>
              <a:rPr lang="en-US" dirty="0" smtClean="0"/>
              <a:t>Custom Application</a:t>
            </a:r>
            <a:r>
              <a:rPr lang="en-US" baseline="0" dirty="0" smtClean="0"/>
              <a:t> Registration</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9</a:t>
            </a:fld>
            <a:endParaRPr lang="en-US" dirty="0"/>
          </a:p>
        </p:txBody>
      </p:sp>
      <p:pic>
        <p:nvPicPr>
          <p:cNvPr id="5" name="Picture 4"/>
          <p:cNvPicPr>
            <a:picLocks noChangeAspect="1"/>
          </p:cNvPicPr>
          <p:nvPr/>
        </p:nvPicPr>
        <p:blipFill>
          <a:blip r:embed="rId2"/>
          <a:stretch>
            <a:fillRect/>
          </a:stretch>
        </p:blipFill>
        <p:spPr>
          <a:xfrm>
            <a:off x="3911706" y="1447799"/>
            <a:ext cx="7756419" cy="4386686"/>
          </a:xfrm>
          <a:prstGeom prst="rect">
            <a:avLst/>
          </a:prstGeom>
        </p:spPr>
      </p:pic>
    </p:spTree>
    <p:extLst>
      <p:ext uri="{BB962C8B-B14F-4D97-AF65-F5344CB8AC3E}">
        <p14:creationId xmlns:p14="http://schemas.microsoft.com/office/powerpoint/2010/main" val="830916737"/>
      </p:ext>
    </p:extLst>
  </p:cSld>
  <p:clrMapOvr>
    <a:masterClrMapping/>
  </p:clrMapOvr>
  <p:transition>
    <p:fade/>
  </p:transition>
  <p:timing>
    <p:tnLst>
      <p:par>
        <p:cTn id="1" dur="indefinite" restart="never" nodeType="tmRoot"/>
      </p:par>
    </p:tnLst>
  </p:timing>
</p:sld>
</file>

<file path=ppt/theme/theme1.xml><?xml version="1.0" encoding="utf-8"?>
<a:theme xmlns:a="http://schemas.openxmlformats.org/drawingml/2006/main" name="5-30055_Office Template 2012 - 16x9 - White Background">
  <a:themeElements>
    <a:clrScheme name="Office light">
      <a:dk1>
        <a:srgbClr val="000000"/>
      </a:dk1>
      <a:lt1>
        <a:srgbClr val="FFFFFF"/>
      </a:lt1>
      <a:dk2>
        <a:srgbClr val="DC3C00"/>
      </a:dk2>
      <a:lt2>
        <a:srgbClr val="797A7D"/>
      </a:lt2>
      <a:accent1>
        <a:srgbClr val="DC3C00"/>
      </a:accent1>
      <a:accent2>
        <a:srgbClr val="FF8C00"/>
      </a:accent2>
      <a:accent3>
        <a:srgbClr val="FFB900"/>
      </a:accent3>
      <a:accent4>
        <a:srgbClr val="007233"/>
      </a:accent4>
      <a:accent5>
        <a:srgbClr val="00188F"/>
      </a:accent5>
      <a:accent6>
        <a:srgbClr val="68217A"/>
      </a:accent6>
      <a:hlink>
        <a:srgbClr val="FF8C00"/>
      </a:hlink>
      <a:folHlink>
        <a:srgbClr val="DC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0B6ECECE-D832-4A6D-9382-4D4E764C03DC}"/>
    </a:ext>
  </a:extLst>
</a:theme>
</file>

<file path=ppt/theme/theme2.xml><?xml version="1.0" encoding="utf-8"?>
<a:theme xmlns:a="http://schemas.openxmlformats.org/drawingml/2006/main" name="5-30055_Office Template 2012 - 16x9 - Colored Accent Slides">
  <a:themeElements>
    <a:clrScheme name="Office dark 2">
      <a:dk1>
        <a:srgbClr val="000000"/>
      </a:dk1>
      <a:lt1>
        <a:srgbClr val="FFFFFF"/>
      </a:lt1>
      <a:dk2>
        <a:srgbClr val="000000"/>
      </a:dk2>
      <a:lt2>
        <a:srgbClr val="FFFFFF"/>
      </a:lt2>
      <a:accent1>
        <a:srgbClr val="0072C6"/>
      </a:accent1>
      <a:accent2>
        <a:srgbClr val="DC3C00"/>
      </a:accent2>
      <a:accent3>
        <a:srgbClr val="007233"/>
      </a:accent3>
      <a:accent4>
        <a:srgbClr val="00188F"/>
      </a:accent4>
      <a:accent5>
        <a:srgbClr val="68217A"/>
      </a:accent5>
      <a:accent6>
        <a:srgbClr val="505050"/>
      </a:accent6>
      <a:hlink>
        <a:srgbClr val="82CAFF"/>
      </a:hlink>
      <a:folHlink>
        <a:srgbClr val="C0E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A93E73D1-45C6-4FF9-A009-9C9E7F69F4DC}"/>
    </a:ext>
  </a:extLst>
</a:theme>
</file>

<file path=ppt/theme/theme3.xml><?xml version="1.0" encoding="utf-8"?>
<a:theme xmlns:a="http://schemas.openxmlformats.org/drawingml/2006/main" name="2_TEE14 Speaker PPT Template">
  <a:themeElements>
    <a:clrScheme name="Custom 1">
      <a:dk1>
        <a:srgbClr val="505050"/>
      </a:dk1>
      <a:lt1>
        <a:srgbClr val="FFFFFF"/>
      </a:lt1>
      <a:dk2>
        <a:srgbClr val="442359"/>
      </a:dk2>
      <a:lt2>
        <a:srgbClr val="68217A"/>
      </a:lt2>
      <a:accent1>
        <a:srgbClr val="7FBA00"/>
      </a:accent1>
      <a:accent2>
        <a:srgbClr val="DC3C00"/>
      </a:accent2>
      <a:accent3>
        <a:srgbClr val="002050"/>
      </a:accent3>
      <a:accent4>
        <a:srgbClr val="009E49"/>
      </a:accent4>
      <a:accent5>
        <a:srgbClr val="00B294"/>
      </a:accent5>
      <a:accent6>
        <a:srgbClr val="0072C6"/>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NA_Template_with_TechEd Europe_r03.potx" id="{D1757E1E-F62B-43A3-BA2B-231531828368}" vid="{DB3EECF5-125C-46BC-AC50-75EC4FF82334}"/>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6D61B4CFCB5D8D4A8E65D32A29D8DB3E" ma:contentTypeVersion="3" ma:contentTypeDescription="Create a new document." ma:contentTypeScope="" ma:versionID="f0276697cd14aa124c054602ce8fe3c5">
  <xsd:schema xmlns:xsd="http://www.w3.org/2001/XMLSchema" xmlns:xs="http://www.w3.org/2001/XMLSchema" xmlns:p="http://schemas.microsoft.com/office/2006/metadata/properties" xmlns:ns1="http://schemas.microsoft.com/sharepoint/v3" xmlns:ns2="c7dd7a47-5eb0-4219-9c75-8258c822be9e" targetNamespace="http://schemas.microsoft.com/office/2006/metadata/properties" ma:root="true" ma:fieldsID="ce85d22485e5625b9ccd59583b658dde" ns1:_="" ns2:_="">
    <xsd:import namespace="http://schemas.microsoft.com/sharepoint/v3"/>
    <xsd:import namespace="c7dd7a47-5eb0-4219-9c75-8258c822be9e"/>
    <xsd:element name="properties">
      <xsd:complexType>
        <xsd:sequence>
          <xsd:element name="documentManagement">
            <xsd:complexType>
              <xsd:all>
                <xsd:element ref="ns1:Company" minOccurs="0"/>
                <xsd:element ref="ns2:Projec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Company" ma:index="8" nillable="true" ma:displayName="Company" ma:internalName="Company">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c7dd7a47-5eb0-4219-9c75-8258c822be9e" elementFormDefault="qualified">
    <xsd:import namespace="http://schemas.microsoft.com/office/2006/documentManagement/types"/>
    <xsd:import namespace="http://schemas.microsoft.com/office/infopath/2007/PartnerControls"/>
    <xsd:element name="Project" ma:index="9" nillable="true" ma:displayName="Project" ma:internalName="Project">
      <xsd:simpleType>
        <xsd:restriction base="dms:Text">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Company xmlns="http://schemas.microsoft.com/sharepoint/v3">Critical Path</Company>
    <Project xmlns="c7dd7a47-5eb0-4219-9c75-8258c822be9e" xsi:nil="true"/>
  </documentManagement>
</p:properties>
</file>

<file path=customXml/itemProps1.xml><?xml version="1.0" encoding="utf-8"?>
<ds:datastoreItem xmlns:ds="http://schemas.openxmlformats.org/officeDocument/2006/customXml" ds:itemID="{E1E0CE18-CA03-4891-9CD8-3448778E3D53}">
  <ds:schemaRefs>
    <ds:schemaRef ds:uri="http://schemas.microsoft.com/sharepoint/v3/contenttype/forms"/>
  </ds:schemaRefs>
</ds:datastoreItem>
</file>

<file path=customXml/itemProps2.xml><?xml version="1.0" encoding="utf-8"?>
<ds:datastoreItem xmlns:ds="http://schemas.openxmlformats.org/officeDocument/2006/customXml" ds:itemID="{32078E1A-D2E2-4564-A309-CC02D4FE52E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c7dd7a47-5eb0-4219-9c75-8258c822be9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DA593625-DB14-4FB0-B5A9-3269FA9C120B}">
  <ds:schemaRefs>
    <ds:schemaRef ds:uri="http://purl.org/dc/dcmitype/"/>
    <ds:schemaRef ds:uri="http://www.w3.org/XML/1998/namespace"/>
    <ds:schemaRef ds:uri="http://schemas.microsoft.com/office/2006/metadata/properties"/>
    <ds:schemaRef ds:uri="http://schemas.microsoft.com/office/2006/documentManagement/types"/>
    <ds:schemaRef ds:uri="http://schemas.microsoft.com/office/infopath/2007/PartnerControls"/>
    <ds:schemaRef ds:uri="http://purl.org/dc/terms/"/>
    <ds:schemaRef ds:uri="http://purl.org/dc/elements/1.1/"/>
    <ds:schemaRef ds:uri="http://schemas.openxmlformats.org/package/2006/metadata/core-properties"/>
    <ds:schemaRef ds:uri="c7dd7a47-5eb0-4219-9c75-8258c822be9e"/>
    <ds:schemaRef ds:uri="http://schemas.microsoft.com/sharepoint/v3"/>
  </ds:schemaRefs>
</ds:datastoreItem>
</file>

<file path=docProps/app.xml><?xml version="1.0" encoding="utf-8"?>
<Properties xmlns="http://schemas.openxmlformats.org/officeDocument/2006/extended-properties" xmlns:vt="http://schemas.openxmlformats.org/officeDocument/2006/docPropsVTypes">
  <Template>Office_Template_16x9_WHITE</Template>
  <TotalTime>0</TotalTime>
  <Words>2067</Words>
  <Application>Microsoft Office PowerPoint</Application>
  <PresentationFormat>Custom</PresentationFormat>
  <Paragraphs>149</Paragraphs>
  <Slides>16</Slides>
  <Notes>11</Notes>
  <HiddenSlides>0</HiddenSlides>
  <MMClips>0</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16</vt:i4>
      </vt:variant>
    </vt:vector>
  </HeadingPairs>
  <TitlesOfParts>
    <vt:vector size="28" baseType="lpstr">
      <vt:lpstr>Arial</vt:lpstr>
      <vt:lpstr>Calibri</vt:lpstr>
      <vt:lpstr>Consolas</vt:lpstr>
      <vt:lpstr>Lucida Console</vt:lpstr>
      <vt:lpstr>Segoe Semibold</vt:lpstr>
      <vt:lpstr>Segoe UI</vt:lpstr>
      <vt:lpstr>Segoe UI Light</vt:lpstr>
      <vt:lpstr>Times New Roman</vt:lpstr>
      <vt:lpstr>Wingdings</vt:lpstr>
      <vt:lpstr>5-30055_Office Template 2012 - 16x9 - White Background</vt:lpstr>
      <vt:lpstr>5-30055_Office Template 2012 - 16x9 - Colored Accent Slides</vt:lpstr>
      <vt:lpstr>2_TEE14 Speaker PPT Template</vt:lpstr>
      <vt:lpstr>Getting Started with Office 365 Authentication and Authorization</vt:lpstr>
      <vt:lpstr>Office 365  Device Apps</vt:lpstr>
      <vt:lpstr>Azure AD OAuth in Office 365 Preview</vt:lpstr>
      <vt:lpstr>OAuth Basics and Authentication Flow</vt:lpstr>
      <vt:lpstr>Authentication to Office 365 APIs using Resource Id</vt:lpstr>
      <vt:lpstr>App Registration &amp; Authentication</vt:lpstr>
      <vt:lpstr>Azure Active Directory (Azure AD)</vt:lpstr>
      <vt:lpstr>Application Registration</vt:lpstr>
      <vt:lpstr>Custom Application Registration</vt:lpstr>
      <vt:lpstr>Application Authentication</vt:lpstr>
      <vt:lpstr>demo</vt:lpstr>
      <vt:lpstr>Troubleshooting</vt:lpstr>
      <vt:lpstr>Troubleshooting Errors in Auth flow</vt:lpstr>
      <vt:lpstr>Troubleshooting Tokens</vt:lpstr>
      <vt:lpstr>Summary</vt:lpstr>
      <vt:lpstr>PowerPoint Presentation</vt:lpstr>
    </vt:vector>
  </TitlesOfParts>
  <Manager/>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2014-09-03T01:10:32Z</dcterms:created>
  <dcterms:modified xsi:type="dcterms:W3CDTF">2015-01-14T19:25:19Z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MyDocuments">
    <vt:bool>true</vt:bool>
  </property>
  <property fmtid="{D5CDD505-2E9C-101B-9397-08002B2CF9AE}" pid="3" name="ContentTypeId">
    <vt:lpwstr>0x0101006D61B4CFCB5D8D4A8E65D32A29D8DB3E</vt:lpwstr>
  </property>
</Properties>
</file>